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84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58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9483"/>
  </p:normalViewPr>
  <p:slideViewPr>
    <p:cSldViewPr snapToGrid="0">
      <p:cViewPr varScale="1">
        <p:scale>
          <a:sx n="77" d="100"/>
          <a:sy n="77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0:53.908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531BAB84-4DDD-4632-8839-71AD5F1FC935}" emma:medium="tactile" emma:mode="ink">
          <msink:context xmlns:msink="http://schemas.microsoft.com/ink/2010/main" type="inkDrawing" rotatedBoundingBox="12256,6732 13990,6776 13989,6848 12254,6804" shapeName="None"/>
        </emma:interpretation>
      </emma:emma>
    </inkml:annotationXML>
    <inkml:trace contextRef="#ctx0" brushRef="#br0">0 0 0,'0'41'16,"40"-41"46,1 0-15,-1 0-31,0 0-1,1 0 1,39 0 0,-39 40-1,-1-40 1,81 0-1,-81 0 1,41 0 15,-41 0-15,41 0 0,-41 0-1,0 0 1,1 0-1,39 0 1,-39 0 15,-1 0-15,0 0 0,1 0-1,-1 0 1,0 0-1,1 0 17,-1 0-1,0 0 0,1 0 0,-1 0 32,0 0 15,1 0 78,-1 0-140,0 0 15,1 0 0,-1 0 79,0 0-63,0 0 46,1 0 220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1:01.643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74149CA0-34D9-423F-BFC9-6468254EFE99}" emma:medium="tactile" emma:mode="ink">
          <msink:context xmlns:msink="http://schemas.microsoft.com/ink/2010/main" type="inkDrawing" rotatedBoundingBox="12216,6853 12231,6853 12231,6868 12216,6868" shapeName="None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1:06.174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956F9292-7CD4-4129-A38A-94731AF50B33}" emma:medium="tactile" emma:mode="ink">
          <msink:context xmlns:msink="http://schemas.microsoft.com/ink/2010/main" type="inkDrawing" rotatedBoundingBox="13432,7367 13507,6476 14027,6520 13953,7410" shapeName="None"/>
        </emma:interpretation>
      </emma:emma>
    </inkml:annotationXML>
    <inkml:trace contextRef="#ctx0" brushRef="#br0">0 2 0,'40'0'62,"1"0"-46,-1 0 0,0 0 15,1 41 47,-1-1 16,0-40-32,-40 40-46,0 1 31,41-41 46,-41 40-77,40 0 47,0 1 327,0-41-374,-40 40-1,41 0 1,-41 0 31,0 1 156,0-1 125,-41 0-297,1-40-15,0 0 15,40 41-15,-40-41 0,-1 0 30,41 40-30,-40-40 0,0 40 46,-1 1 16,1-1 32,0-40-48,40 40-31,0 1 423,0-1-439,0 0 16,-41-40 48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7:04.250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15132269-A74C-453D-B548-EE23CF6126A7}" emma:medium="tactile" emma:mode="ink">
          <msink:context xmlns:msink="http://schemas.microsoft.com/ink/2010/main" type="inkDrawing" rotatedBoundingBox="18974,10032 21749,3282 22741,3690 19966,10439" shapeName="None"/>
        </emma:interpretation>
      </emma:emma>
    </inkml:annotationXML>
    <inkml:trace contextRef="#ctx0" brushRef="#br0">0 6531 0,'0'-40'172,"40"0"-156,41-41-1,0 0 1,80-40 0,81-80-1,121-81 1,-121 40 15,-41 40-15,1 0-1,-81 41 1,-41 40 0,1 0-1,-41 0 1,1 0-1,39 0 1,1-40 0,-41-40-1,41 39 1,-41 1 0,1 40-1,-1 0 1,-40 41-1,40-1 1,1 0 15,-41 1-15,0-41 0,0 0-1,40 0 1,0 0-1,-40 0 1,40 0 0,1 40-1,-41 1 17,0-1-17,0 0 1,40 41-1,-40 0 1,0-41 0,40 41-1,-40-1 1,0-39 0,0 39-1,41 1 1,-41-40-1,40-1 1,-40 0 15,0 1-15,0-41 0,40 0-1,1 0 1,-1 0-1,0 0 1,-40 0 0,41 40-1,-1 1 1,-40 39 15,40-39-15,-40 39-1,41 1 1,-41 0 0,40-1 15,-40 1-15,0 0 30,40 40-14,1 0 15,-1 0 15,0 0 47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7:06.375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7A373E3F-81EA-40E1-9CA8-F87B135E8BCF}" emma:medium="tactile" emma:mode="ink">
          <msink:context xmlns:msink="http://schemas.microsoft.com/ink/2010/main" type="inkDrawing" rotatedBoundingBox="22563,3210 22594,4140 22163,4155 22132,3225" shapeName="None"/>
        </emma:interpretation>
      </emma:emma>
    </inkml:annotationXML>
    <inkml:trace contextRef="#ctx0" brushRef="#br0">0 0 0,'0'40'187,"81"41"-171,-41-41 15,0-40-15,-40 40-1,0 0 1,40-40 0,-40 41-1,41-41 32,-41 40 0,40-40-31,0 0-1,1 40 16,-1 1 32,0-41 15,-40 40 94,-40 41-125,0-81-32,-1 40 1,1-40 31,40 40-31,-40-40-1,-1 41 16,1-1 32,40 0-1,-40-40-46,40 41 47,0-1-48,0 0 32,0 1 0,0-1 31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12:16.081"/>
    </inkml:context>
    <inkml:brush xml:id="br0">
      <inkml:brushProperty name="width" value="0.46667" units="cm"/>
      <inkml:brushProperty name="height" value="0.46667" units="cm"/>
      <inkml:brushProperty name="color" value="#FFA6CC"/>
      <inkml:brushProperty name="fitToCurve" value="1"/>
    </inkml:brush>
  </inkml:definitions>
  <inkml:trace contextRef="#ctx0" brushRef="#br0">0 120 0,'81'41'109,"-41"-41"-46,-40 40-48,40-40 32,1 0 16,-41 40-48,40-40 17,0 0 30,1 41 1,-1-41-17,0 40-30,0-40 15,1 40 1,-1-40-1,0 0-16,-40 41 1,41-41 0,-1 40 31,0 0-16,1-40 16,-41 41-32,40-41 1,-40 40 46,40-40-30,1 0 171,-1 0-172,0 0-15,1 0-1,-1-40 32,0 40-31,-40-41-1,0 1 1,41 40 0,-41-40-1,40 40 32,-40-41-31,40 1 31,1 40-32,-41-40 1,40 40 46,-40-41-46,40 41 31,-40-40-31,40 40 30,-40-40-30,41 40 0,-41-41-1,40 41 17,-40-40-17,40 40 1,1-40 15,-1 40 0,0 0 47,-40-40-31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9BC77-34DA-3749-9F4B-12C3064A5D33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9A1B-14F7-6045-A861-38E80BEAF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8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Çoktan</a:t>
            </a:r>
            <a:r>
              <a:rPr lang="en-US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seçmeli</a:t>
            </a:r>
            <a:r>
              <a:rPr lang="en-US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testler</a:t>
            </a:r>
            <a:endParaRPr lang="en-US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</a:t>
            </a:r>
            <a:r>
              <a:rPr lang="en-US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yanlış</a:t>
            </a:r>
            <a:r>
              <a:rPr lang="en-US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soruları</a:t>
            </a:r>
            <a:endParaRPr lang="en-US" alt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Kısa</a:t>
            </a:r>
            <a:r>
              <a:rPr lang="en-US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cevaplı</a:t>
            </a:r>
            <a:r>
              <a:rPr lang="en-US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sorular</a:t>
            </a:r>
            <a:endParaRPr lang="en-US" alt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öğrencilerin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cevaplarini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görebilir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görüntüleyebilirsiniz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question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sorulara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öğrencilere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sözlü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sorarsınız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yanıtları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hızlıca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toplarsınız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‘SPACE RACE’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takımlar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halinde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yarışacak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öğrenciler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idealdir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Sınavınızı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kaç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yapacağınızı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seçebilirsiniz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 eaLnBrk="1" hangingPunct="1">
              <a:buFont typeface="+mj-lt"/>
              <a:buAutoNum type="arabicParenR"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9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3/25/20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90.PNG"/><Relationship Id="rId5" Type="http://schemas.openxmlformats.org/officeDocument/2006/relationships/customXml" Target="../ink/ink5.xml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6.emf"/><Relationship Id="rId5" Type="http://schemas.openxmlformats.org/officeDocument/2006/relationships/customXml" Target="../ink/ink2.xml"/><Relationship Id="rId6" Type="http://schemas.openxmlformats.org/officeDocument/2006/relationships/image" Target="../media/image7.emf"/><Relationship Id="rId7" Type="http://schemas.openxmlformats.org/officeDocument/2006/relationships/customXml" Target="../ink/ink3.xml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322196"/>
            <a:ext cx="12192000" cy="1641490"/>
          </a:xfrm>
        </p:spPr>
        <p:txBody>
          <a:bodyPr>
            <a:normAutofit/>
          </a:bodyPr>
          <a:lstStyle/>
          <a:p>
            <a:pPr algn="ctr"/>
            <a:r>
              <a:rPr lang="tr-TR" sz="7500" b="1" dirty="0" smtClean="0"/>
              <a:t>SOCRATIVE</a:t>
            </a:r>
            <a:endParaRPr lang="tr-TR" sz="7500" b="1" dirty="0"/>
          </a:p>
        </p:txBody>
      </p:sp>
    </p:spTree>
    <p:extLst>
      <p:ext uri="{BB962C8B-B14F-4D97-AF65-F5344CB8AC3E}">
        <p14:creationId xmlns:p14="http://schemas.microsoft.com/office/powerpoint/2010/main" val="26180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38201"/>
          <a:stretch/>
        </p:blipFill>
        <p:spPr>
          <a:xfrm>
            <a:off x="664937" y="130629"/>
            <a:ext cx="6612164" cy="615894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666298" y="809446"/>
            <a:ext cx="3483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latin typeface="Calibri" charset="0"/>
                <a:ea typeface="Calibri" charset="0"/>
                <a:cs typeface="Calibri" charset="0"/>
              </a:rPr>
              <a:t>EXPLANATION </a:t>
            </a:r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Açıklama bölümüdür. Cevapla ilgili bir bölüm ekleyebilirsiniz.</a:t>
            </a:r>
            <a:endParaRPr lang="tr-TR" sz="3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666298" y="3428523"/>
            <a:ext cx="3991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Yeni soru oluşturmak için tekrar «</a:t>
            </a:r>
            <a:r>
              <a:rPr lang="tr-TR" sz="3000" dirty="0" err="1" smtClean="0">
                <a:latin typeface="Calibri" charset="0"/>
                <a:ea typeface="Calibri" charset="0"/>
                <a:cs typeface="Calibri" charset="0"/>
              </a:rPr>
              <a:t>Add</a:t>
            </a:r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tr-TR" sz="3000" dirty="0" err="1" smtClean="0">
                <a:latin typeface="Calibri" charset="0"/>
                <a:ea typeface="Calibri" charset="0"/>
                <a:cs typeface="Calibri" charset="0"/>
              </a:rPr>
              <a:t>Question</a:t>
            </a:r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» bölümünden soru tipi seçmeniz gerekiyor.</a:t>
            </a:r>
            <a:endParaRPr lang="tr-TR" sz="30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/>
              <p14:cNvContentPartPr/>
              <p14:nvPr/>
            </p14:nvContentPartPr>
            <p14:xfrm>
              <a:off x="6158935" y="1495377"/>
              <a:ext cx="1190520" cy="235152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935" y="1495377"/>
                <a:ext cx="1190520" cy="23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Mürekkep 7"/>
              <p14:cNvContentPartPr/>
              <p14:nvPr/>
            </p14:nvContentPartPr>
            <p14:xfrm>
              <a:off x="7301627" y="1294647"/>
              <a:ext cx="159840" cy="33408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1627" y="1294647"/>
                <a:ext cx="159840" cy="3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0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8" b="30573"/>
          <a:stretch/>
        </p:blipFill>
        <p:spPr>
          <a:xfrm>
            <a:off x="578791" y="145142"/>
            <a:ext cx="6925094" cy="64298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171543" y="1103086"/>
            <a:ext cx="30915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>
                <a:latin typeface="Calibri" charset="0"/>
                <a:ea typeface="Calibri" charset="0"/>
                <a:cs typeface="Calibri" charset="0"/>
              </a:rPr>
              <a:t>İkinci soru öğrencilerin doğru-yanlış şeklinde </a:t>
            </a:r>
            <a:r>
              <a:rPr lang="tr-TR" sz="3500" b="1" dirty="0" err="1" smtClean="0">
                <a:latin typeface="Calibri" charset="0"/>
                <a:ea typeface="Calibri" charset="0"/>
                <a:cs typeface="Calibri" charset="0"/>
              </a:rPr>
              <a:t>cevaplayabileğişekilde</a:t>
            </a:r>
            <a:r>
              <a:rPr lang="tr-TR" sz="3500" b="1" dirty="0" smtClean="0">
                <a:latin typeface="Calibri" charset="0"/>
                <a:ea typeface="Calibri" charset="0"/>
                <a:cs typeface="Calibri" charset="0"/>
              </a:rPr>
              <a:t> olsun.  </a:t>
            </a:r>
            <a:endParaRPr lang="tr-TR" sz="35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5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 b="34180"/>
          <a:stretch/>
        </p:blipFill>
        <p:spPr>
          <a:xfrm>
            <a:off x="381908" y="315446"/>
            <a:ext cx="7295242" cy="621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8781143" y="1175657"/>
            <a:ext cx="26270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>
                <a:latin typeface="Calibri" charset="0"/>
                <a:ea typeface="Calibri" charset="0"/>
                <a:cs typeface="Calibri" charset="0"/>
              </a:rPr>
              <a:t>3.Soru da kısa cevaplı olsun.</a:t>
            </a:r>
            <a:endParaRPr lang="tr-TR" sz="35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5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 b="29947"/>
          <a:stretch/>
        </p:blipFill>
        <p:spPr>
          <a:xfrm>
            <a:off x="464458" y="47638"/>
            <a:ext cx="7184571" cy="681036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348240" y="93960"/>
            <a:ext cx="1465560" cy="54468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055428" y="1012797"/>
            <a:ext cx="371565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/>
              <a:t>Hazırlanan sınav bu bölümden kaydedilir.</a:t>
            </a:r>
            <a:endParaRPr lang="tr-TR" sz="3500" b="1" dirty="0"/>
          </a:p>
        </p:txBody>
      </p:sp>
      <p:cxnSp>
        <p:nvCxnSpPr>
          <p:cNvPr id="9" name="Dirsek Bağlayıcısı 8"/>
          <p:cNvCxnSpPr>
            <a:stCxn id="5" idx="3"/>
          </p:cNvCxnSpPr>
          <p:nvPr/>
        </p:nvCxnSpPr>
        <p:spPr>
          <a:xfrm>
            <a:off x="7813800" y="366300"/>
            <a:ext cx="1228320" cy="403020"/>
          </a:xfrm>
          <a:prstGeom prst="bentConnector2">
            <a:avLst/>
          </a:prstGeom>
          <a:ln w="168000"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Mürekkep 9"/>
              <p14:cNvContentPartPr/>
              <p14:nvPr/>
            </p14:nvContentPartPr>
            <p14:xfrm>
              <a:off x="8795657" y="609777"/>
              <a:ext cx="566280" cy="20340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1777" y="525897"/>
                <a:ext cx="734040" cy="3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4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52804"/>
          <a:stretch/>
        </p:blipFill>
        <p:spPr>
          <a:xfrm>
            <a:off x="5314394" y="2394305"/>
            <a:ext cx="6663330" cy="426759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14394" y="4299862"/>
            <a:ext cx="1738080" cy="45648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 r="5062" b="34814"/>
          <a:stretch/>
        </p:blipFill>
        <p:spPr>
          <a:xfrm>
            <a:off x="194128" y="0"/>
            <a:ext cx="4883150" cy="403860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750600" y="2281320"/>
            <a:ext cx="1528200" cy="152856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cxnSp>
        <p:nvCxnSpPr>
          <p:cNvPr id="12" name="Düz Bağlayıcı 11"/>
          <p:cNvCxnSpPr/>
          <p:nvPr/>
        </p:nvCxnSpPr>
        <p:spPr>
          <a:xfrm rot="5400000">
            <a:off x="939600" y="4132800"/>
            <a:ext cx="645840" cy="0"/>
          </a:xfrm>
          <a:prstGeom prst="line">
            <a:avLst/>
          </a:prstGeom>
          <a:ln w="48000">
            <a:solidFill>
              <a:srgbClr val="FFA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389144" y="4455720"/>
            <a:ext cx="4252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 smtClean="0">
                <a:latin typeface="Calibri" charset="0"/>
                <a:ea typeface="Calibri" charset="0"/>
                <a:cs typeface="Calibri" charset="0"/>
              </a:rPr>
              <a:t>Quizlerim</a:t>
            </a:r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 kısmına geri döndüğünüzde karşınıza az önce hazırladığınız sınav gelecektir.</a:t>
            </a:r>
            <a:endParaRPr lang="tr-TR" sz="30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8" name="Düz Bağlayıcı 17"/>
          <p:cNvCxnSpPr>
            <a:stCxn id="5" idx="1"/>
          </p:cNvCxnSpPr>
          <p:nvPr/>
        </p:nvCxnSpPr>
        <p:spPr>
          <a:xfrm rot="10800000">
            <a:off x="4641840" y="4528102"/>
            <a:ext cx="672554" cy="0"/>
          </a:xfrm>
          <a:prstGeom prst="line">
            <a:avLst/>
          </a:prstGeom>
          <a:ln w="48000">
            <a:solidFill>
              <a:srgbClr val="FFA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4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" b="31640"/>
          <a:stretch/>
        </p:blipFill>
        <p:spPr>
          <a:xfrm>
            <a:off x="7312479" y="2169886"/>
            <a:ext cx="4879521" cy="46881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" b="34603"/>
          <a:stretch/>
        </p:blipFill>
        <p:spPr>
          <a:xfrm>
            <a:off x="389164" y="130628"/>
            <a:ext cx="4256262" cy="38889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82000" y="1122120"/>
            <a:ext cx="1740600" cy="1740600"/>
          </a:xfrm>
          <a:prstGeom prst="ellipse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179129" y="6239796"/>
            <a:ext cx="1441440" cy="46440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922157" y="297543"/>
            <a:ext cx="6545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charset="0"/>
                <a:ea typeface="Calibri" charset="0"/>
                <a:cs typeface="Calibri" charset="0"/>
              </a:rPr>
              <a:t>Sınavı başlatmak için ana ekrandan Start </a:t>
            </a:r>
            <a:r>
              <a:rPr lang="tr-TR" sz="3200" dirty="0" err="1" smtClean="0">
                <a:latin typeface="Calibri" charset="0"/>
                <a:ea typeface="Calibri" charset="0"/>
                <a:cs typeface="Calibri" charset="0"/>
              </a:rPr>
              <a:t>Quiz</a:t>
            </a:r>
            <a:r>
              <a:rPr lang="tr-TR" sz="3200" dirty="0" smtClean="0">
                <a:latin typeface="Calibri" charset="0"/>
                <a:ea typeface="Calibri" charset="0"/>
                <a:cs typeface="Calibri" charset="0"/>
              </a:rPr>
              <a:t> bölümüne geri dönüyoruz. Yapmak istediğimiz sınavın adını seçiyoruz.</a:t>
            </a:r>
            <a:endParaRPr lang="tr-TR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79390" y="6179608"/>
            <a:ext cx="692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dirty="0" smtClean="0">
                <a:latin typeface="Calibri" charset="0"/>
                <a:ea typeface="Calibri" charset="0"/>
                <a:cs typeface="Calibri" charset="0"/>
              </a:rPr>
              <a:t>Start tuşundan sınavı başlatabiliriz.</a:t>
            </a:r>
            <a:endParaRPr lang="tr-TR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2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115650" y="1367135"/>
            <a:ext cx="790283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SOCRATIVE STUDENT</a:t>
            </a:r>
            <a:br>
              <a:rPr lang="tr-TR" sz="54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</a:br>
            <a:r>
              <a:rPr lang="tr-TR" sz="54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UYGULAMASINDA ÖĞRENCİLER TESTİ NASIL GÖRÜYOR?</a:t>
            </a:r>
            <a:endParaRPr lang="tr-TR" sz="5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8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9" y="0"/>
            <a:ext cx="3863662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257800" y="682170"/>
            <a:ext cx="6134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Öğrenciler «</a:t>
            </a:r>
            <a:r>
              <a:rPr lang="tr-TR" sz="3500" dirty="0" err="1" smtClean="0">
                <a:latin typeface="Calibri" charset="0"/>
                <a:ea typeface="Calibri" charset="0"/>
                <a:cs typeface="Calibri" charset="0"/>
              </a:rPr>
              <a:t>Socrative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tr-TR" sz="3500" dirty="0" err="1" smtClean="0">
                <a:latin typeface="Calibri" charset="0"/>
                <a:ea typeface="Calibri" charset="0"/>
                <a:cs typeface="Calibri" charset="0"/>
              </a:rPr>
              <a:t>Student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» uygulamasını indirmiş olmalılar. </a:t>
            </a:r>
          </a:p>
          <a:p>
            <a:r>
              <a:rPr lang="tr-TR" sz="3500" dirty="0">
                <a:latin typeface="Calibri" charset="0"/>
                <a:ea typeface="Calibri" charset="0"/>
                <a:cs typeface="Calibri" charset="0"/>
              </a:rPr>
              <a:t>Ö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zel olan öğretmen kodunu açılış sayfalarına girdikten sonra bir de isimlerini yazmaları gerekiyor.</a:t>
            </a:r>
            <a:endParaRPr lang="tr-TR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9" y="0"/>
            <a:ext cx="3863662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238750" y="1262743"/>
            <a:ext cx="5574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Doğru cevabı seçip «</a:t>
            </a:r>
            <a:r>
              <a:rPr lang="tr-TR" sz="3500" dirty="0" err="1" smtClean="0">
                <a:latin typeface="Calibri" charset="0"/>
                <a:ea typeface="Calibri" charset="0"/>
                <a:cs typeface="Calibri" charset="0"/>
              </a:rPr>
              <a:t>Submit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tr-TR" sz="3500" dirty="0" err="1" smtClean="0">
                <a:latin typeface="Calibri" charset="0"/>
                <a:ea typeface="Calibri" charset="0"/>
                <a:cs typeface="Calibri" charset="0"/>
              </a:rPr>
              <a:t>answer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» tuşuna basılır.</a:t>
            </a:r>
            <a:endParaRPr lang="tr-TR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8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13975" b="38889"/>
          <a:stretch/>
        </p:blipFill>
        <p:spPr>
          <a:xfrm>
            <a:off x="704850" y="762000"/>
            <a:ext cx="4457700" cy="4191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581650" y="2162628"/>
            <a:ext cx="52959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>
                <a:latin typeface="Calibri" charset="0"/>
                <a:ea typeface="Calibri" charset="0"/>
                <a:cs typeface="Calibri" charset="0"/>
              </a:rPr>
              <a:t>Ö</a:t>
            </a:r>
            <a:r>
              <a:rPr lang="tr-TR" sz="3500" b="1" dirty="0" smtClean="0">
                <a:latin typeface="Calibri" charset="0"/>
                <a:ea typeface="Calibri" charset="0"/>
                <a:cs typeface="Calibri" charset="0"/>
              </a:rPr>
              <a:t>ncelikle öğretmen uygulamasına üye olarak sisteme giriş yapılır.</a:t>
            </a:r>
            <a:endParaRPr lang="tr-TR" sz="35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3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9" y="222250"/>
            <a:ext cx="3836831" cy="68103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027386" y="831850"/>
            <a:ext cx="2380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/>
              <a:t>2.SORU</a:t>
            </a:r>
            <a:endParaRPr lang="tr-TR" sz="3500" b="1" dirty="0"/>
          </a:p>
        </p:txBody>
      </p:sp>
    </p:spTree>
    <p:extLst>
      <p:ext uri="{BB962C8B-B14F-4D97-AF65-F5344CB8AC3E}">
        <p14:creationId xmlns:p14="http://schemas.microsoft.com/office/powerpoint/2010/main" val="5589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" y="203884"/>
            <a:ext cx="3748797" cy="665411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572000" y="432485"/>
            <a:ext cx="5820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dirty="0">
                <a:latin typeface="Calibri" charset="0"/>
                <a:ea typeface="Calibri" charset="0"/>
                <a:cs typeface="Calibri" charset="0"/>
              </a:rPr>
              <a:t>Doğru ya da yanlış cevap verdiğini öğrenciye 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gösterir.</a:t>
            </a:r>
            <a:br>
              <a:rPr lang="tr-TR" sz="35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Eğer </a:t>
            </a:r>
            <a:r>
              <a:rPr lang="tr-TR" sz="3500" dirty="0">
                <a:latin typeface="Calibri" charset="0"/>
                <a:ea typeface="Calibri" charset="0"/>
                <a:cs typeface="Calibri" charset="0"/>
              </a:rPr>
              <a:t>yazdıysanız açıklama 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bölümü çıkar.</a:t>
            </a:r>
            <a:endParaRPr lang="tr-TR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7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60706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819900" y="1092200"/>
            <a:ext cx="4457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tr-TR" sz="4000" dirty="0" smtClean="0">
                <a:latin typeface="Calibri" charset="0"/>
                <a:ea typeface="Calibri" charset="0"/>
                <a:cs typeface="Calibri" charset="0"/>
              </a:rPr>
              <a:t>u sırada öğretmen kendi ekranından hangi öğrenci hangi soruya ne cevap vermiş görebilir.</a:t>
            </a:r>
            <a:endParaRPr lang="tr-TR" sz="4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0"/>
          <a:stretch/>
        </p:blipFill>
        <p:spPr>
          <a:xfrm>
            <a:off x="1847851" y="1915738"/>
            <a:ext cx="7934779" cy="436622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44994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Calibri" charset="0"/>
                <a:ea typeface="Calibri" charset="0"/>
                <a:cs typeface="Calibri" charset="0"/>
              </a:rPr>
              <a:t>Ö</a:t>
            </a:r>
            <a:r>
              <a:rPr lang="tr-TR" sz="3200" b="1" dirty="0" smtClean="0">
                <a:latin typeface="Calibri" charset="0"/>
                <a:ea typeface="Calibri" charset="0"/>
                <a:cs typeface="Calibri" charset="0"/>
              </a:rPr>
              <a:t>ğrencilerin cevaplarını rapor olarak görebilir.</a:t>
            </a:r>
          </a:p>
          <a:p>
            <a:pPr algn="ctr"/>
            <a:r>
              <a:rPr lang="tr-TR" sz="32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tr-TR" sz="3200" b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tr-TR" sz="3200" b="1" dirty="0" smtClean="0">
                <a:latin typeface="Calibri" charset="0"/>
                <a:ea typeface="Calibri" charset="0"/>
                <a:cs typeface="Calibri" charset="0"/>
              </a:rPr>
              <a:t>rafik ve tablo olarak görüntülenebilir.</a:t>
            </a:r>
            <a:endParaRPr lang="tr-TR" sz="32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3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7755" y="307218"/>
            <a:ext cx="6210074" cy="1507067"/>
          </a:xfrm>
        </p:spPr>
        <p:txBody>
          <a:bodyPr>
            <a:normAutofit/>
          </a:bodyPr>
          <a:lstStyle/>
          <a:p>
            <a:r>
              <a:rPr lang="tr-TR" sz="4500" b="1" dirty="0" smtClean="0"/>
              <a:t>‘</a:t>
            </a:r>
            <a:r>
              <a:rPr lang="tr-TR" sz="4500" b="1" dirty="0" err="1" smtClean="0"/>
              <a:t>Exıt</a:t>
            </a:r>
            <a:r>
              <a:rPr lang="tr-TR" sz="4500" b="1" dirty="0" smtClean="0"/>
              <a:t> </a:t>
            </a:r>
            <a:r>
              <a:rPr lang="tr-TR" sz="4500" b="1" dirty="0" err="1" smtClean="0"/>
              <a:t>tıcket</a:t>
            </a:r>
            <a:r>
              <a:rPr lang="tr-TR" sz="4500" b="1" dirty="0" smtClean="0"/>
              <a:t>’ bölümü</a:t>
            </a:r>
            <a:endParaRPr lang="tr-TR" sz="45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8150" y="1676400"/>
            <a:ext cx="7715250" cy="4543680"/>
          </a:xfrm>
        </p:spPr>
        <p:txBody>
          <a:bodyPr>
            <a:normAutofit lnSpcReduction="10000"/>
          </a:bodyPr>
          <a:lstStyle/>
          <a:p>
            <a:r>
              <a:rPr lang="tr-TR" sz="3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tr-TR" sz="35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Exit</a:t>
            </a:r>
            <a:r>
              <a:rPr lang="tr-TR" sz="3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tr-TR" sz="35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Ticket</a:t>
            </a:r>
            <a:r>
              <a:rPr lang="tr-TR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” sekmesi 3 sabit sorudan </a:t>
            </a:r>
            <a:r>
              <a:rPr lang="tr-TR" sz="3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oluşuyor ve öğrenciler sınıfı terk ederken cevaplanmaları isteniyor.</a:t>
            </a:r>
            <a:endParaRPr lang="tr-TR" sz="3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tr-TR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Bugünkü konuyu ne kadar iyi </a:t>
            </a:r>
            <a:r>
              <a:rPr lang="tr-TR" sz="3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tr-TR" sz="3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tr-TR" sz="3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anladın</a:t>
            </a:r>
            <a:r>
              <a:rPr lang="tr-TR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r>
              <a:rPr lang="tr-TR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Bugün ne öğrendin?</a:t>
            </a:r>
          </a:p>
          <a:p>
            <a:r>
              <a:rPr lang="tr-TR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Öğretmeninizin sorduğu  </a:t>
            </a:r>
            <a:r>
              <a:rPr lang="tr-TR" sz="3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soruya </a:t>
            </a:r>
            <a:r>
              <a:rPr lang="tr-TR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cevap veriniz.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2593" b="37143"/>
          <a:stretch/>
        </p:blipFill>
        <p:spPr>
          <a:xfrm>
            <a:off x="7248524" y="3447143"/>
            <a:ext cx="5010151" cy="341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ikdörtgen 9"/>
          <p:cNvSpPr/>
          <p:nvPr/>
        </p:nvSpPr>
        <p:spPr>
          <a:xfrm>
            <a:off x="9858960" y="4839840"/>
            <a:ext cx="1380240" cy="138024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8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2593" b="37143"/>
          <a:stretch/>
        </p:blipFill>
        <p:spPr>
          <a:xfrm>
            <a:off x="6879772" y="3526972"/>
            <a:ext cx="5010151" cy="2888343"/>
          </a:xfrm>
          <a:prstGeom prst="round2DiagRect">
            <a:avLst>
              <a:gd name="adj1" fmla="val 16667"/>
              <a:gd name="adj2" fmla="val 1574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27755" y="307218"/>
            <a:ext cx="9359674" cy="1507067"/>
          </a:xfrm>
        </p:spPr>
        <p:txBody>
          <a:bodyPr>
            <a:normAutofit/>
          </a:bodyPr>
          <a:lstStyle/>
          <a:p>
            <a:r>
              <a:rPr lang="tr-TR" sz="4500" b="1" dirty="0" smtClean="0"/>
              <a:t>‘</a:t>
            </a:r>
            <a:r>
              <a:rPr lang="tr-TR" sz="4500" b="1" dirty="0" err="1" smtClean="0"/>
              <a:t>Quıck</a:t>
            </a:r>
            <a:r>
              <a:rPr lang="tr-TR" sz="4500" b="1" dirty="0" smtClean="0"/>
              <a:t> </a:t>
            </a:r>
            <a:r>
              <a:rPr lang="tr-TR" sz="4500" b="1" dirty="0" err="1" smtClean="0"/>
              <a:t>questıon</a:t>
            </a:r>
            <a:r>
              <a:rPr lang="tr-TR" sz="4500" b="1" dirty="0" smtClean="0"/>
              <a:t>’ bölümü</a:t>
            </a:r>
            <a:endParaRPr lang="tr-TR" sz="4500" b="1" dirty="0"/>
          </a:p>
        </p:txBody>
      </p:sp>
      <p:sp>
        <p:nvSpPr>
          <p:cNvPr id="6" name="Dikdörtgen 5"/>
          <p:cNvSpPr/>
          <p:nvPr/>
        </p:nvSpPr>
        <p:spPr>
          <a:xfrm>
            <a:off x="9917018" y="3701143"/>
            <a:ext cx="1447668" cy="1132114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86972" y="1892797"/>
            <a:ext cx="7718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Bu bölümde sorulara öğrencilere sözlü olarak sorarsınız ve yanıtları hızlıca toplarsınız.</a:t>
            </a:r>
            <a:endParaRPr lang="tr-TR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6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2593" b="37143"/>
          <a:stretch/>
        </p:blipFill>
        <p:spPr>
          <a:xfrm>
            <a:off x="6778173" y="3178629"/>
            <a:ext cx="5010151" cy="3280229"/>
          </a:xfrm>
          <a:prstGeom prst="round2DiagRect">
            <a:avLst>
              <a:gd name="adj1" fmla="val 16667"/>
              <a:gd name="adj2" fmla="val 1574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ikdörtgen 5"/>
          <p:cNvSpPr/>
          <p:nvPr/>
        </p:nvSpPr>
        <p:spPr>
          <a:xfrm>
            <a:off x="7420559" y="5036456"/>
            <a:ext cx="1476697" cy="1277257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727755" y="307218"/>
            <a:ext cx="9359674" cy="1507067"/>
          </a:xfrm>
        </p:spPr>
        <p:txBody>
          <a:bodyPr>
            <a:normAutofit/>
          </a:bodyPr>
          <a:lstStyle/>
          <a:p>
            <a:r>
              <a:rPr lang="tr-TR" sz="4500" b="1" dirty="0" smtClean="0"/>
              <a:t>‘SPACE RACE’ bölümü</a:t>
            </a:r>
            <a:endParaRPr lang="tr-TR" sz="45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22728" y="1978300"/>
            <a:ext cx="68353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Bu bölüm takımlar halinde yarışacak öğrenciler için idealdir. </a:t>
            </a:r>
            <a:br>
              <a:rPr lang="tr-TR" sz="3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tr-TR" sz="3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Sınavınızı ve kaç grup yapılacağı </a:t>
            </a:r>
            <a:br>
              <a:rPr lang="tr-TR" sz="3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seçilebilir.</a:t>
            </a:r>
            <a:endParaRPr lang="tr-TR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4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04" y="3338285"/>
            <a:ext cx="2205802" cy="20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o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76" y="1514249"/>
            <a:ext cx="2172381" cy="203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3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510670" y="1964671"/>
            <a:ext cx="36140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UYGULAMADA KARŞIMIZA GELEN İLK EKRAN</a:t>
            </a:r>
            <a:endParaRPr lang="tr-TR" sz="25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972520" y="963000"/>
            <a:ext cx="1582560" cy="158292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803639" y="4573554"/>
            <a:ext cx="3788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latin typeface="Calibri" charset="0"/>
                <a:ea typeface="Calibri" charset="0"/>
                <a:cs typeface="Calibri" charset="0"/>
              </a:rPr>
              <a:t>Sisteme ilk kez giriş yapıyorsa önce soru yazılması gerekiyor.</a:t>
            </a:r>
            <a:endParaRPr lang="tr-TR" sz="3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22592" y="1436362"/>
            <a:ext cx="22285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latin typeface="Calibri" charset="0"/>
                <a:ea typeface="Calibri" charset="0"/>
                <a:cs typeface="Calibri" charset="0"/>
              </a:rPr>
              <a:t>Var olan bir sınavı başlatmak için </a:t>
            </a:r>
            <a:br>
              <a:rPr lang="tr-TR" sz="25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2500" dirty="0" smtClean="0">
                <a:latin typeface="Calibri" charset="0"/>
                <a:ea typeface="Calibri" charset="0"/>
                <a:cs typeface="Calibri" charset="0"/>
              </a:rPr>
              <a:t>«start </a:t>
            </a:r>
            <a:r>
              <a:rPr lang="tr-TR" sz="2500" dirty="0" err="1" smtClean="0">
                <a:latin typeface="Calibri" charset="0"/>
                <a:ea typeface="Calibri" charset="0"/>
                <a:cs typeface="Calibri" charset="0"/>
              </a:rPr>
              <a:t>quız</a:t>
            </a:r>
            <a:r>
              <a:rPr lang="tr-TR" sz="2500" dirty="0" smtClean="0">
                <a:latin typeface="Calibri" charset="0"/>
                <a:ea typeface="Calibri" charset="0"/>
                <a:cs typeface="Calibri" charset="0"/>
              </a:rPr>
              <a:t>» tuşuna kullanılır.</a:t>
            </a:r>
            <a:endParaRPr lang="tr-TR" sz="25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Düz Bağlayıcı 18"/>
          <p:cNvCxnSpPr>
            <a:stCxn id="11" idx="6"/>
          </p:cNvCxnSpPr>
          <p:nvPr/>
        </p:nvCxnSpPr>
        <p:spPr>
          <a:xfrm>
            <a:off x="6335550" y="963000"/>
            <a:ext cx="2175120" cy="0"/>
          </a:xfrm>
          <a:prstGeom prst="line">
            <a:avLst/>
          </a:prstGeom>
          <a:ln w="48000">
            <a:solidFill>
              <a:srgbClr val="FFA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8069760" y="125229"/>
            <a:ext cx="399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latin typeface="Calibri" charset="0"/>
                <a:ea typeface="Calibri" charset="0"/>
                <a:cs typeface="Calibri" charset="0"/>
              </a:rPr>
              <a:t>Size özel öğretmen kodunuz</a:t>
            </a:r>
            <a:endParaRPr lang="tr-TR" sz="25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63" y="728100"/>
            <a:ext cx="6322803" cy="425534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57630" y="728100"/>
            <a:ext cx="2077920" cy="469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6"/>
          <a:stretch/>
        </p:blipFill>
        <p:spPr>
          <a:xfrm>
            <a:off x="3524250" y="0"/>
            <a:ext cx="5143500" cy="4591050"/>
          </a:xfrm>
          <a:prstGeom prst="rect">
            <a:avLst/>
          </a:prstGeom>
        </p:spPr>
      </p:pic>
      <p:sp>
        <p:nvSpPr>
          <p:cNvPr id="5" name="Altıgen 4"/>
          <p:cNvSpPr/>
          <p:nvPr/>
        </p:nvSpPr>
        <p:spPr>
          <a:xfrm>
            <a:off x="3911040" y="496800"/>
            <a:ext cx="276480" cy="239400"/>
          </a:xfrm>
          <a:prstGeom prst="hexagon">
            <a:avLst>
              <a:gd name="adj" fmla="val 28872"/>
              <a:gd name="vf" fmla="val 115470"/>
            </a:avLst>
          </a:prstGeom>
          <a:noFill/>
          <a:ln w="168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614000">
            <a:off x="3865673" y="515061"/>
            <a:ext cx="388815" cy="231678"/>
          </a:xfrm>
          <a:prstGeom prst="ellipse">
            <a:avLst/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cxnSp>
        <p:nvCxnSpPr>
          <p:cNvPr id="11" name="Düz Bağlayıcı 10"/>
          <p:cNvCxnSpPr>
            <a:stCxn id="8" idx="4"/>
          </p:cNvCxnSpPr>
          <p:nvPr/>
        </p:nvCxnSpPr>
        <p:spPr>
          <a:xfrm flipH="1">
            <a:off x="2830320" y="734205"/>
            <a:ext cx="1177351" cy="470355"/>
          </a:xfrm>
          <a:prstGeom prst="line">
            <a:avLst/>
          </a:prstGeom>
          <a:ln w="48000"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67689" y="969382"/>
            <a:ext cx="325130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krandaki bu bölüme basınca soru hazırlama ya da var olan sınavı çağırma bölümüyle karşılaşıyoruz</a:t>
            </a:r>
            <a:r>
              <a:rPr lang="tr-TR" sz="3500" b="1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tr-TR" sz="35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9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0"/>
            <a:ext cx="5143500" cy="685800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011120" y="912240"/>
            <a:ext cx="1488960" cy="148896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09600" y="1277257"/>
            <a:ext cx="235131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Bir sınav yaratmak için bu bölümü seçilir.</a:t>
            </a:r>
            <a:endParaRPr lang="tr-TR" sz="3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2"/>
          <a:stretch/>
        </p:blipFill>
        <p:spPr>
          <a:xfrm>
            <a:off x="2484900" y="1085850"/>
            <a:ext cx="5143500" cy="41338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971540" y="1570361"/>
            <a:ext cx="2656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Sınava bir isim verilir.  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3666240" y="2108970"/>
            <a:ext cx="3962160" cy="298800"/>
          </a:xfrm>
          <a:prstGeom prst="rect">
            <a:avLst/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7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44" y="0"/>
            <a:ext cx="5143500" cy="6858000"/>
          </a:xfrm>
          <a:prstGeom prst="rect">
            <a:avLst/>
          </a:prstGeom>
        </p:spPr>
      </p:pic>
      <p:sp>
        <p:nvSpPr>
          <p:cNvPr id="5" name="Yamuk 4"/>
          <p:cNvSpPr/>
          <p:nvPr/>
        </p:nvSpPr>
        <p:spPr>
          <a:xfrm rot="-10800000">
            <a:off x="4996387" y="2336522"/>
            <a:ext cx="1253520" cy="268232"/>
          </a:xfrm>
          <a:prstGeom prst="trapezoid">
            <a:avLst>
              <a:gd name="adj" fmla="val 41443"/>
            </a:avLst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33350" y="1992992"/>
            <a:ext cx="579459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Bu bölümden soru yazmaya başlıyoruz.</a:t>
            </a:r>
            <a:br>
              <a:rPr lang="tr-TR" sz="35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tr-TR" sz="35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* Çoktan seçmeli</a:t>
            </a:r>
            <a:br>
              <a:rPr lang="tr-TR" sz="35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* Doğru/Yanlış</a:t>
            </a:r>
            <a:br>
              <a:rPr lang="tr-TR" sz="35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tr-TR" sz="3500" dirty="0" smtClean="0">
                <a:latin typeface="Calibri" charset="0"/>
                <a:ea typeface="Calibri" charset="0"/>
                <a:cs typeface="Calibri" charset="0"/>
              </a:rPr>
              <a:t>* Kısa Cevaplı</a:t>
            </a:r>
            <a:br>
              <a:rPr lang="tr-TR" sz="3500" dirty="0" smtClean="0">
                <a:latin typeface="Calibri" charset="0"/>
                <a:ea typeface="Calibri" charset="0"/>
                <a:cs typeface="Calibri" charset="0"/>
              </a:rPr>
            </a:br>
            <a:endParaRPr lang="tr-TR" sz="35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/>
              <p14:cNvContentPartPr/>
              <p14:nvPr/>
            </p14:nvContentPartPr>
            <p14:xfrm>
              <a:off x="4412297" y="2423817"/>
              <a:ext cx="624600" cy="4788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177" y="2399697"/>
                <a:ext cx="672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Mürekkep 9"/>
              <p14:cNvContentPartPr/>
              <p14:nvPr/>
            </p14:nvContentPartPr>
            <p14:xfrm>
              <a:off x="4397897" y="2467377"/>
              <a:ext cx="360" cy="36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3777" y="2443257"/>
                <a:ext cx="4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Mürekkep 11"/>
              <p14:cNvContentPartPr/>
              <p14:nvPr/>
            </p14:nvContentPartPr>
            <p14:xfrm>
              <a:off x="4862297" y="2335977"/>
              <a:ext cx="174600" cy="32040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8177" y="2311857"/>
                <a:ext cx="222840" cy="3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91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8087179" cy="647337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447315" y="1088571"/>
            <a:ext cx="3483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/>
              <a:t>çoktan seçmeli bir soru yazalım.</a:t>
            </a:r>
          </a:p>
          <a:p>
            <a:r>
              <a:rPr lang="tr-TR" sz="3500" b="1" dirty="0" smtClean="0"/>
              <a:t>Şık sayısını dilediğiniz kadar kullanabilirsiniz.</a:t>
            </a:r>
            <a:endParaRPr lang="tr-TR" sz="3500" b="1" dirty="0"/>
          </a:p>
        </p:txBody>
      </p:sp>
    </p:spTree>
    <p:extLst>
      <p:ext uri="{BB962C8B-B14F-4D97-AF65-F5344CB8AC3E}">
        <p14:creationId xmlns:p14="http://schemas.microsoft.com/office/powerpoint/2010/main" val="399007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0"/>
            <a:ext cx="7259864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29600" y="943429"/>
            <a:ext cx="2975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/>
              <a:t>Doğru cevabı işaretlemeyi  unutmayın.</a:t>
            </a:r>
            <a:endParaRPr lang="tr-TR" sz="3500" b="1" dirty="0"/>
          </a:p>
        </p:txBody>
      </p:sp>
      <p:sp>
        <p:nvSpPr>
          <p:cNvPr id="6" name="Dikdörtgen 5"/>
          <p:cNvSpPr/>
          <p:nvPr/>
        </p:nvSpPr>
        <p:spPr>
          <a:xfrm>
            <a:off x="6415200" y="3522240"/>
            <a:ext cx="906480" cy="538560"/>
          </a:xfrm>
          <a:prstGeom prst="rect">
            <a:avLst/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</TotalTime>
  <Words>354</Words>
  <Application>Microsoft Macintosh PowerPoint</Application>
  <PresentationFormat>Widescreen</PresentationFormat>
  <Paragraphs>50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Ion</vt:lpstr>
      <vt:lpstr>SOCRATIVE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‘Exıt tıcket’ bölümü</vt:lpstr>
      <vt:lpstr>‘Quıck questıon’ bölümü</vt:lpstr>
      <vt:lpstr>‘SPACE RACE’ bölümü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SOCRATIVE</dc:title>
  <dc:creator>Busra YESIL</dc:creator>
  <cp:lastModifiedBy>Microsoft Office User</cp:lastModifiedBy>
  <cp:revision>44</cp:revision>
  <dcterms:created xsi:type="dcterms:W3CDTF">2015-07-14T19:07:48Z</dcterms:created>
  <dcterms:modified xsi:type="dcterms:W3CDTF">2020-03-25T05:35:57Z</dcterms:modified>
</cp:coreProperties>
</file>