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9"/>
  </p:notesMasterIdLst>
  <p:sldIdLst>
    <p:sldId id="256" r:id="rId5"/>
    <p:sldId id="262" r:id="rId6"/>
    <p:sldId id="292" r:id="rId7"/>
    <p:sldId id="293" r:id="rId8"/>
    <p:sldId id="294" r:id="rId9"/>
    <p:sldId id="283" r:id="rId10"/>
    <p:sldId id="296" r:id="rId11"/>
    <p:sldId id="295" r:id="rId12"/>
    <p:sldId id="284" r:id="rId13"/>
    <p:sldId id="285" r:id="rId14"/>
    <p:sldId id="286" r:id="rId15"/>
    <p:sldId id="287" r:id="rId16"/>
    <p:sldId id="282" r:id="rId17"/>
    <p:sldId id="264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oşgeldiniz" id="{3374D542-6E3E-455F-9BFB-B45891911720}">
          <p14:sldIdLst>
            <p14:sldId id="256"/>
            <p14:sldId id="262"/>
          </p14:sldIdLst>
        </p14:section>
        <p14:section name="Ders İçeriği" id="{B62868DA-F525-4AC5-9E3E-39ECA0154BBD}">
          <p14:sldIdLst>
            <p14:sldId id="292"/>
            <p14:sldId id="293"/>
            <p14:sldId id="294"/>
            <p14:sldId id="283"/>
            <p14:sldId id="296"/>
            <p14:sldId id="295"/>
            <p14:sldId id="284"/>
            <p14:sldId id="285"/>
            <p14:sldId id="286"/>
            <p14:sldId id="287"/>
          </p14:sldIdLst>
        </p14:section>
        <p14:section name="Bölüm sonu" id="{62756D7E-964E-493A-83A1-13BC0B6B5E47}">
          <p14:sldIdLst>
            <p14:sldId id="282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598" autoAdjust="0"/>
  </p:normalViewPr>
  <p:slideViewPr>
    <p:cSldViewPr snapToGrid="0">
      <p:cViewPr varScale="1">
        <p:scale>
          <a:sx n="70" d="100"/>
          <a:sy n="70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3FCC2-4E7A-4671-AA79-177CB194E449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1C38D-F26D-4167-83EF-8774BC62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5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1C38D-F26D-4167-83EF-8774BC62D5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28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45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238323-0ADF-4328-9564-AEB5DFD80DB6}"/>
              </a:ext>
            </a:extLst>
          </p:cNvPr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776FAE-C8F8-44A1-8BC7-9EB948371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3500"/>
            <a:ext cx="9144000" cy="1790700"/>
          </a:xfrm>
        </p:spPr>
        <p:txBody>
          <a:bodyPr vert="horz" lIns="91440" tIns="0" rIns="91440" bIns="0" rtlCol="0" anchor="t" anchorCtr="0">
            <a:noAutofit/>
          </a:bodyPr>
          <a:lstStyle>
            <a:lvl1pPr>
              <a:lnSpc>
                <a:spcPct val="100000"/>
              </a:lnSpc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7900C6-1C2C-4612-8672-356C6DDFD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28009"/>
            <a:ext cx="9144000" cy="1287675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lang="en-US" sz="24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>
              <a:lnSpc>
                <a:spcPct val="150000"/>
              </a:lnSpc>
              <a:spcAft>
                <a:spcPts val="1200"/>
              </a:spcAft>
            </a:pPr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74E620-B44E-41FF-8FA1-D955BD69C0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" r="13926" b="71478"/>
          <a:stretch/>
        </p:blipFill>
        <p:spPr>
          <a:xfrm>
            <a:off x="342899" y="4546601"/>
            <a:ext cx="11715751" cy="202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4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A2570-7517-4576-B836-E4E6D3E74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9B673-4507-4B72-871E-0018907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3" y="1604211"/>
            <a:ext cx="10983131" cy="4572752"/>
          </a:xfrm>
        </p:spPr>
        <p:txBody>
          <a:bodyPr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B8AB91F-D739-4DD5-859B-B16B125BE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034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A2570-7517-4576-B836-E4E6D3E74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9B673-4507-4B72-871E-0018907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3" y="1604211"/>
            <a:ext cx="10983131" cy="4572752"/>
          </a:xfrm>
        </p:spPr>
        <p:txBody>
          <a:bodyPr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770BB0-A521-41C6-A0AE-BEE679D2A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46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F89203F-46EF-44A2-956A-7FF6AF93BE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D47175-944E-463B-ABBB-06669A473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862" y="1507068"/>
            <a:ext cx="3192379" cy="4669896"/>
          </a:xfrm>
        </p:spPr>
        <p:txBody>
          <a:bodyPr anchor="ctr"/>
          <a:lstStyle>
            <a:lvl1pPr marL="0" indent="0" algn="l">
              <a:lnSpc>
                <a:spcPct val="150000"/>
              </a:lnSpc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 algn="l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0725B0-0DB7-41CE-9C4C-39E8D0F6325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95537" y="1507068"/>
            <a:ext cx="7143905" cy="4669896"/>
          </a:xfrm>
        </p:spPr>
        <p:txBody>
          <a:bodyPr anchor="ctr"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9E63483-559C-4A6F-B04F-D6C56A3CC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944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82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0017C897-2775-4930-B0BE-BEB724532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815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258610D-0376-4D1E-8ED8-29382288BB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83"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1C16CD2-606C-441E-BBA3-51767980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3501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67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5FD28E-AEC9-43B8-86F4-9CD3C41D49D7}"/>
              </a:ext>
            </a:extLst>
          </p:cNvPr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AFE014-E3CD-4B9A-A705-F1CADD8F4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448628"/>
            <a:ext cx="10983132" cy="7477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DE5F7-8A52-43AD-8F30-F13CF5450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C85AE-A002-4BA3-8D90-3960ED0FF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4E560-77BF-4D1A-B6E7-CD55CE12B1B8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03AA5-C732-4ECB-88D6-DAA20E2C1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80433-CBB5-49C5-B032-5A800E5D0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2A06DA-7FF5-4DDE-94D0-63A83DB241E8}"/>
              </a:ext>
            </a:extLst>
          </p:cNvPr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51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2" r:id="rId4"/>
    <p:sldLayoutId id="2147483660" r:id="rId5"/>
    <p:sldLayoutId id="2147483662" r:id="rId6"/>
    <p:sldLayoutId id="2147483661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bilkent.edu.tr/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o.microsoft.com/fwlink/?LinkId=61717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rnc.com.tr/web/web-sitesi-nedir-ne-ise-yarar/" TargetMode="External"/><Relationship Id="rId2" Type="http://schemas.openxmlformats.org/officeDocument/2006/relationships/hyperlink" Target="https://www.ws.com.tr/blog/web-sitesi-nedir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evizbilisim.com.tr/blog/internet/hosting--barindirma-alani--nedir--1008" TargetMode="External"/><Relationship Id="rId5" Type="http://schemas.openxmlformats.org/officeDocument/2006/relationships/hyperlink" Target="https://ekstrembilgi.com/blog/web-sitesi-nedir-web-sitesi-ile-ilgili-temel-bilgiler/" TargetMode="External"/><Relationship Id="rId4" Type="http://schemas.openxmlformats.org/officeDocument/2006/relationships/hyperlink" Target="https://www.internetworldstats.com/top20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oogle.com.tr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CC93F79-04C0-4280-8FF2-AC53C0EBC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3948">
            <a:off x="-25022" y="-739440"/>
            <a:ext cx="12242042" cy="91410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EF8D61-9318-4DC8-A868-2B1BFDD2B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451" y="4160160"/>
            <a:ext cx="2415654" cy="669699"/>
          </a:xfrm>
        </p:spPr>
        <p:txBody>
          <a:bodyPr/>
          <a:lstStyle/>
          <a:p>
            <a:pPr algn="r"/>
            <a:r>
              <a:rPr lang="tr-TR" sz="2800" b="1" dirty="0">
                <a:solidFill>
                  <a:srgbClr val="FFFF00"/>
                </a:solidFill>
              </a:rPr>
              <a:t>#Bölüm 1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22DE6-C2BE-4B53-BC28-C43EBD005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4569" y="3374431"/>
            <a:ext cx="11709779" cy="456633"/>
          </a:xfrm>
        </p:spPr>
        <p:txBody>
          <a:bodyPr/>
          <a:lstStyle/>
          <a:p>
            <a:r>
              <a:rPr lang="tr-TR" sz="2000" b="1" dirty="0"/>
              <a:t>Doç. Dr. Sezer KANBUL</a:t>
            </a:r>
            <a:endParaRPr lang="en-US" sz="2000" b="1" dirty="0">
              <a:highlight>
                <a:srgbClr val="808080"/>
              </a:highlight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548B7B2-D3F5-4598-A924-E6491581DACF}"/>
              </a:ext>
            </a:extLst>
          </p:cNvPr>
          <p:cNvSpPr txBox="1">
            <a:spLocks/>
          </p:cNvSpPr>
          <p:nvPr/>
        </p:nvSpPr>
        <p:spPr>
          <a:xfrm>
            <a:off x="1114570" y="2827535"/>
            <a:ext cx="11709778" cy="4566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/>
              <a:t>SEC234 - </a:t>
            </a:r>
            <a:r>
              <a:rPr lang="it-IT" b="1" dirty="0"/>
              <a:t>Google Siteler </a:t>
            </a:r>
            <a:r>
              <a:rPr lang="tr-TR" b="1" dirty="0"/>
              <a:t>i</a:t>
            </a:r>
            <a:r>
              <a:rPr lang="it-IT" b="1" dirty="0"/>
              <a:t>le Web Sayfas</a:t>
            </a:r>
            <a:r>
              <a:rPr lang="tr-TR" b="1" dirty="0"/>
              <a:t>ı</a:t>
            </a:r>
            <a:r>
              <a:rPr lang="it-IT" b="1" dirty="0"/>
              <a:t> Tasa</a:t>
            </a:r>
            <a:r>
              <a:rPr lang="tr-TR" b="1" dirty="0"/>
              <a:t>rı</a:t>
            </a:r>
            <a:r>
              <a:rPr lang="it-IT" b="1" dirty="0"/>
              <a:t>m</a:t>
            </a:r>
            <a:r>
              <a:rPr lang="tr-TR" b="1" dirty="0"/>
              <a:t>ı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EEAC88-0A8A-44FD-8BE1-1D89A97AE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569" y="1160060"/>
            <a:ext cx="6313338" cy="100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80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A3C97-E356-4FF9-AED5-879B8F99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2019 İlk 20 Ülke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Content Placeholder Step 1" descr="Select the 3D Model on the right, then go to Animations &gt; Turntable&#10;Hint: Effect Options gives you even more options for Turntable.&#10;">
            <a:extLst>
              <a:ext uri="{FF2B5EF4-FFF2-40B4-BE49-F238E27FC236}">
                <a16:creationId xmlns:a16="http://schemas.microsoft.com/office/drawing/2014/main" id="{535DE4CE-1611-4F31-9834-FA4E866E52DF}"/>
              </a:ext>
            </a:extLst>
          </p:cNvPr>
          <p:cNvSpPr txBox="1">
            <a:spLocks/>
          </p:cNvSpPr>
          <p:nvPr/>
        </p:nvSpPr>
        <p:spPr>
          <a:xfrm>
            <a:off x="604434" y="1484070"/>
            <a:ext cx="6819948" cy="4925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highlight>
                  <a:srgbClr val="FF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Türkiye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İnternet kullanan ilk 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highlight>
                  <a:srgbClr val="FF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20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ülke arasında </a:t>
            </a:r>
            <a:r>
              <a:rPr lang="tr-TR" sz="2400" b="1" dirty="0">
                <a:solidFill>
                  <a:srgbClr val="FF0000"/>
                </a:solidFill>
                <a:highlight>
                  <a:srgbClr val="FF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13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sıradadır.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sz="24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AE24B9-CAFF-4179-A090-BDA1C9299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249" y="0"/>
            <a:ext cx="4654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13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A3C97-E356-4FF9-AED5-879B8F99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b="1" dirty="0">
                <a:solidFill>
                  <a:srgbClr val="FF0000"/>
                </a:solidFill>
                <a:latin typeface="Segoe UI Light (Headings)"/>
                <a:cs typeface="Segoe UI Semibold" panose="020B0702040204020203" pitchFamily="34" charset="0"/>
              </a:rPr>
              <a:t>Türkiye'de kurulan ilk web sitesi?</a:t>
            </a:r>
          </a:p>
        </p:txBody>
      </p:sp>
      <p:sp>
        <p:nvSpPr>
          <p:cNvPr id="19" name="Content Placeholder Step 1" descr="Select the 3D Model on the right, then go to Animations &gt; Turntable&#10;Hint: Effect Options gives you even more options for Turntable.&#10;">
            <a:extLst>
              <a:ext uri="{FF2B5EF4-FFF2-40B4-BE49-F238E27FC236}">
                <a16:creationId xmlns:a16="http://schemas.microsoft.com/office/drawing/2014/main" id="{535DE4CE-1611-4F31-9834-FA4E866E52DF}"/>
              </a:ext>
            </a:extLst>
          </p:cNvPr>
          <p:cNvSpPr txBox="1">
            <a:spLocks/>
          </p:cNvSpPr>
          <p:nvPr/>
        </p:nvSpPr>
        <p:spPr>
          <a:xfrm>
            <a:off x="604434" y="1484070"/>
            <a:ext cx="11224710" cy="4925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Bilkent Üniversitesi'nin 1993 yılında açılan 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  <a:hlinkClick r:id="rId2"/>
              </a:rPr>
              <a:t>www.bilkent.edu.tr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web sitesi Türkiye'de kurulan ilk web sitesidir.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A2B119-2C17-403B-86B6-AC551EA36D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/>
          <a:stretch/>
        </p:blipFill>
        <p:spPr>
          <a:xfrm>
            <a:off x="2506638" y="2772302"/>
            <a:ext cx="6732895" cy="380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2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A3C97-E356-4FF9-AED5-879B8F99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Makale Okuma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Content Placeholder Step 1" descr="Select the 3D Model on the right, then go to Animations &gt; Turntable&#10;Hint: Effect Options gives you even more options for Turntable.&#10;">
            <a:extLst>
              <a:ext uri="{FF2B5EF4-FFF2-40B4-BE49-F238E27FC236}">
                <a16:creationId xmlns:a16="http://schemas.microsoft.com/office/drawing/2014/main" id="{535DE4CE-1611-4F31-9834-FA4E866E52DF}"/>
              </a:ext>
            </a:extLst>
          </p:cNvPr>
          <p:cNvSpPr txBox="1">
            <a:spLocks/>
          </p:cNvSpPr>
          <p:nvPr/>
        </p:nvSpPr>
        <p:spPr>
          <a:xfrm>
            <a:off x="604434" y="1484070"/>
            <a:ext cx="11224710" cy="4925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dirty="0">
                <a:solidFill>
                  <a:srgbClr val="4040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Kaynaklarda yer alan makaleyi indirip okuyunuz.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sz="2400" dirty="0">
              <a:solidFill>
                <a:srgbClr val="40404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dirty="0">
                <a:solidFill>
                  <a:srgbClr val="4040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Makale-1: </a:t>
            </a:r>
            <a:r>
              <a:rPr lang="tr-TR" sz="2400" dirty="0">
                <a:highlight>
                  <a:srgbClr val="FFFF00"/>
                </a:highlight>
              </a:rPr>
              <a:t>İstanbul’daki Hastanelerin Web Sitesi Özellikleri Üzerine Bir İnceleme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dirty="0">
                <a:solidFill>
                  <a:srgbClr val="C00000"/>
                </a:solidFill>
              </a:rPr>
              <a:t>Özgür UĞURLUOĞLU [7]</a:t>
            </a:r>
            <a:endParaRPr lang="tr-TR" sz="2400" dirty="0">
              <a:solidFill>
                <a:srgbClr val="C00000"/>
              </a:solidFill>
              <a:highlight>
                <a:srgbClr val="FFFF00"/>
              </a:highligh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446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/>
          <a:p>
            <a:r>
              <a:rPr lang="tr-TR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Bölüm Sonu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Tell Me Text" descr="Select the Tell Me button and type what you want to know.&#10;"/>
          <p:cNvSpPr>
            <a:spLocks noGrp="1"/>
          </p:cNvSpPr>
          <p:nvPr>
            <p:ph sz="half" idx="4294967295"/>
          </p:nvPr>
        </p:nvSpPr>
        <p:spPr>
          <a:xfrm>
            <a:off x="1353722" y="2787574"/>
            <a:ext cx="10547126" cy="54490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dirty="0">
                <a:solidFill>
                  <a:srgbClr val="4040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Kaynaklarda yer alan makaleyi indirip okuyunuz.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sz="2000" dirty="0">
              <a:solidFill>
                <a:srgbClr val="40404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dirty="0">
                <a:solidFill>
                  <a:srgbClr val="4040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Makale-1: </a:t>
            </a:r>
            <a:r>
              <a:rPr lang="tr-TR" sz="2000" dirty="0">
                <a:highlight>
                  <a:srgbClr val="FFFF00"/>
                </a:highlight>
              </a:rPr>
              <a:t>İstanbul’daki Hastanelerin Web Sitesi Özellikleri Üzerine Bir İnceleme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dirty="0">
                <a:solidFill>
                  <a:srgbClr val="C00000"/>
                </a:solidFill>
              </a:rPr>
              <a:t>Özgür UĞURLUOĞLU</a:t>
            </a:r>
            <a:endParaRPr lang="tr-TR" sz="2000" dirty="0">
              <a:solidFill>
                <a:srgbClr val="C00000"/>
              </a:solidFill>
              <a:highlight>
                <a:srgbClr val="FFFF00"/>
              </a:highligh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7" name="Picture 26" descr="Arrow pointing right with a hyperlink to the PowerPoint team blog. Select the image to visit the PowerPoint team blog ">
            <a:hlinkClick r:id="rId3" tooltip="Select here to visit the PowerPoint team blog."/>
            <a:extLst>
              <a:ext uri="{FF2B5EF4-FFF2-40B4-BE49-F238E27FC236}">
                <a16:creationId xmlns:a16="http://schemas.microsoft.com/office/drawing/2014/main" id="{7B916316-E925-42BE-A684-C23C4AA19F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8" y="2729056"/>
            <a:ext cx="661940" cy="66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25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322E42-AFFD-4B81-BD7A-77AB9FC3B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Referanslar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Content Placeholder Step 1" descr="Select the 3D Model on the right, then go to Animations &gt; Turntable&#10;Hint: Effect Options gives you even more options for Turntable.&#10;">
            <a:extLst>
              <a:ext uri="{FF2B5EF4-FFF2-40B4-BE49-F238E27FC236}">
                <a16:creationId xmlns:a16="http://schemas.microsoft.com/office/drawing/2014/main" id="{98DCAD58-7FB7-4192-AFAE-2EF57F79A2B8}"/>
              </a:ext>
            </a:extLst>
          </p:cNvPr>
          <p:cNvSpPr txBox="1">
            <a:spLocks/>
          </p:cNvSpPr>
          <p:nvPr/>
        </p:nvSpPr>
        <p:spPr>
          <a:xfrm>
            <a:off x="604434" y="1484070"/>
            <a:ext cx="11224710" cy="4925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</a:rPr>
              <a:t>[1] </a:t>
            </a:r>
            <a:r>
              <a:rPr lang="tr-TR" dirty="0">
                <a:hlinkClick r:id="rId2"/>
              </a:rPr>
              <a:t>https://www.ws.com.tr/blog/web-sitesi-nedir</a:t>
            </a:r>
            <a:r>
              <a:rPr lang="tr-TR" dirty="0"/>
              <a:t>  sitesinden 26.02.2020 tarihinde alınmıştır. </a:t>
            </a:r>
            <a:endParaRPr lang="tr-T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</a:rPr>
              <a:t>[2] Vildan, A. T. E. Ş., &amp; Karacan, H. (2009). Abant İzzet Baysal Üniversitesi web sitesi kullanılabilirlik analizi. </a:t>
            </a:r>
            <a:r>
              <a:rPr lang="tr-TR" i="1" dirty="0">
                <a:solidFill>
                  <a:srgbClr val="222222"/>
                </a:solidFill>
                <a:latin typeface="Arial" panose="020B0604020202020204" pitchFamily="34" charset="0"/>
              </a:rPr>
              <a:t>Bilişim Teknolojileri Dergisi</a:t>
            </a: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tr-TR" i="1" dirty="0">
                <a:solidFill>
                  <a:srgbClr val="222222"/>
                </a:solidFill>
                <a:latin typeface="Arial" panose="020B0604020202020204" pitchFamily="34" charset="0"/>
              </a:rPr>
              <a:t>2</a:t>
            </a: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</a:rPr>
              <a:t>(2).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</a:rPr>
              <a:t>[3] </a:t>
            </a:r>
            <a:r>
              <a:rPr lang="tr-TR" dirty="0">
                <a:hlinkClick r:id="rId3"/>
              </a:rPr>
              <a:t>https://www.birnc.com.tr/web/web-sitesi-nedir-ne-ise-yarar/</a:t>
            </a:r>
            <a:r>
              <a:rPr lang="tr-TR" dirty="0"/>
              <a:t> sitesinden 26.02.2020 tarihinde alınmıştır. </a:t>
            </a:r>
            <a:endParaRPr lang="tr-T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</a:rPr>
              <a:t>[4] </a:t>
            </a:r>
            <a:r>
              <a:rPr lang="tr-TR" dirty="0">
                <a:hlinkClick r:id="rId4"/>
              </a:rPr>
              <a:t>https://www.internetworldstats.com/top20.htm</a:t>
            </a:r>
            <a:r>
              <a:rPr lang="tr-TR" dirty="0"/>
              <a:t> sitesinden 26.02.2020 tarihinde alınmıştır. </a:t>
            </a:r>
            <a:endParaRPr lang="tr-T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</a:rPr>
              <a:t>[5] </a:t>
            </a:r>
            <a:r>
              <a:rPr lang="tr-TR" dirty="0">
                <a:hlinkClick r:id="rId5"/>
              </a:rPr>
              <a:t>https://ekstrembilgi.com/blog/web-sitesi-nedir-web-sitesi-ile-ilgili-temel-bilgiler/</a:t>
            </a:r>
            <a:r>
              <a:rPr lang="tr-TR" dirty="0"/>
              <a:t> sitesinden 26.02.2020 tarihinde alınmıştır. </a:t>
            </a:r>
            <a:endParaRPr lang="tr-T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</a:rPr>
              <a:t>[6] </a:t>
            </a:r>
            <a:r>
              <a:rPr lang="tr-TR" dirty="0">
                <a:hlinkClick r:id="rId6"/>
              </a:rPr>
              <a:t>https://www.cevizbilisim.com.tr/blog/internet/hosting--barindirma-alani--nedir--1008</a:t>
            </a:r>
            <a:r>
              <a:rPr lang="tr-TR" dirty="0"/>
              <a:t> sitesinden 26.02.2020 tarihinde alınmıştır. </a:t>
            </a:r>
            <a:endParaRPr lang="tr-T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</a:rPr>
              <a:t>[7] </a:t>
            </a:r>
            <a:r>
              <a:rPr lang="tr-TR" dirty="0"/>
              <a:t>Uğurluoğlu, Ö. (2009). İstanbul'daki Hastanelerin Web Sitesi Özellikleri Üzerine Bir İnceleme. </a:t>
            </a:r>
            <a:r>
              <a:rPr lang="tr-TR" i="1" dirty="0"/>
              <a:t>Hacettepe Sağlık İdaresi Dergisi</a:t>
            </a:r>
            <a:r>
              <a:rPr lang="tr-TR" dirty="0"/>
              <a:t>, </a:t>
            </a:r>
            <a:r>
              <a:rPr lang="tr-TR" i="1" dirty="0"/>
              <a:t>12</a:t>
            </a:r>
            <a:r>
              <a:rPr lang="tr-TR" dirty="0"/>
              <a:t>(1), 87-104.</a:t>
            </a:r>
            <a:endParaRPr lang="tr-T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14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A3C97-E356-4FF9-AED5-879B8F99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Konu Başlıkları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Content Placeholder Step 1" descr="Select the 3D Model on the right, then go to Animations &gt; Turntable&#10;Hint: Effect Options gives you even more options for Turntable.&#10;">
            <a:extLst>
              <a:ext uri="{FF2B5EF4-FFF2-40B4-BE49-F238E27FC236}">
                <a16:creationId xmlns:a16="http://schemas.microsoft.com/office/drawing/2014/main" id="{535DE4CE-1611-4F31-9834-FA4E866E52DF}"/>
              </a:ext>
            </a:extLst>
          </p:cNvPr>
          <p:cNvSpPr txBox="1">
            <a:spLocks/>
          </p:cNvSpPr>
          <p:nvPr/>
        </p:nvSpPr>
        <p:spPr>
          <a:xfrm>
            <a:off x="604434" y="1484070"/>
            <a:ext cx="11224710" cy="4925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dirty="0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Web </a:t>
            </a:r>
            <a:r>
              <a:rPr lang="en-US" sz="2400" dirty="0" err="1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nedir</a:t>
            </a:r>
            <a:r>
              <a:rPr lang="en-US" sz="2400" dirty="0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? Web </a:t>
            </a:r>
            <a:r>
              <a:rPr lang="en-US" sz="2400" dirty="0" err="1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sitesi</a:t>
            </a:r>
            <a:r>
              <a:rPr lang="en-US" sz="2400" dirty="0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nedir</a:t>
            </a:r>
            <a:r>
              <a:rPr lang="en-US" sz="2400" dirty="0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?</a:t>
            </a:r>
            <a:endParaRPr lang="tr-TR" sz="2400" dirty="0">
              <a:solidFill>
                <a:schemeClr val="tx1"/>
              </a:solidFill>
              <a:latin typeface="Segoe UI (Body)"/>
              <a:cs typeface="Segoe UI Semibold" panose="020B0702040204020203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Web </a:t>
            </a:r>
            <a:r>
              <a:rPr lang="tr-TR" sz="2400" dirty="0">
                <a:solidFill>
                  <a:schemeClr val="tx1"/>
                </a:solidFill>
              </a:rPr>
              <a:t>s</a:t>
            </a:r>
            <a:r>
              <a:rPr lang="en-US" sz="2400" dirty="0" err="1">
                <a:solidFill>
                  <a:schemeClr val="tx1"/>
                </a:solidFill>
              </a:rPr>
              <a:t>itesi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tr-TR" sz="2400" dirty="0">
                <a:solidFill>
                  <a:schemeClr val="tx1"/>
                </a:solidFill>
              </a:rPr>
              <a:t>ç</a:t>
            </a:r>
            <a:r>
              <a:rPr lang="en-US" sz="2400" dirty="0" err="1">
                <a:solidFill>
                  <a:schemeClr val="tx1"/>
                </a:solidFill>
              </a:rPr>
              <a:t>eşitleri</a:t>
            </a:r>
            <a:endParaRPr lang="tr-TR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fi-FI" sz="2400" dirty="0">
                <a:solidFill>
                  <a:schemeClr val="tx1"/>
                </a:solidFill>
              </a:rPr>
              <a:t>Web </a:t>
            </a:r>
            <a:r>
              <a:rPr lang="tr-TR" sz="2400" dirty="0">
                <a:solidFill>
                  <a:schemeClr val="tx1"/>
                </a:solidFill>
              </a:rPr>
              <a:t>s</a:t>
            </a:r>
            <a:r>
              <a:rPr lang="fi-FI" sz="2400" dirty="0">
                <a:solidFill>
                  <a:schemeClr val="tx1"/>
                </a:solidFill>
              </a:rPr>
              <a:t>itesi ne </a:t>
            </a:r>
            <a:r>
              <a:rPr lang="tr-TR" sz="2400" dirty="0">
                <a:solidFill>
                  <a:schemeClr val="tx1"/>
                </a:solidFill>
              </a:rPr>
              <a:t>i</a:t>
            </a:r>
            <a:r>
              <a:rPr lang="fi-FI" sz="2400" dirty="0">
                <a:solidFill>
                  <a:schemeClr val="tx1"/>
                </a:solidFill>
              </a:rPr>
              <a:t>şe </a:t>
            </a:r>
            <a:r>
              <a:rPr lang="tr-TR" sz="2400" dirty="0">
                <a:solidFill>
                  <a:schemeClr val="tx1"/>
                </a:solidFill>
              </a:rPr>
              <a:t>y</a:t>
            </a:r>
            <a:r>
              <a:rPr lang="fi-FI" sz="2400" dirty="0">
                <a:solidFill>
                  <a:schemeClr val="tx1"/>
                </a:solidFill>
              </a:rPr>
              <a:t>arar?</a:t>
            </a:r>
            <a:endParaRPr lang="tr-TR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tx1"/>
                </a:solidFill>
              </a:rPr>
              <a:t> 2019 ilk 20 ülke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tx1"/>
                </a:solidFill>
              </a:rPr>
              <a:t> Türkiye'de kurulan ilk web sitesi?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tx1"/>
                </a:solidFill>
              </a:rPr>
              <a:t> Makale okuma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ADEEF8-AE31-4DED-B603-7D496C136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559" y="2019869"/>
            <a:ext cx="5394278" cy="359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56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A3C97-E356-4FF9-AED5-879B8F99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Web nedir? Web sitesi nedir?</a:t>
            </a:r>
          </a:p>
        </p:txBody>
      </p:sp>
      <p:sp>
        <p:nvSpPr>
          <p:cNvPr id="19" name="Content Placeholder Step 1" descr="Select the 3D Model on the right, then go to Animations &gt; Turntable&#10;Hint: Effect Options gives you even more options for Turntable.&#10;">
            <a:extLst>
              <a:ext uri="{FF2B5EF4-FFF2-40B4-BE49-F238E27FC236}">
                <a16:creationId xmlns:a16="http://schemas.microsoft.com/office/drawing/2014/main" id="{535DE4CE-1611-4F31-9834-FA4E866E52DF}"/>
              </a:ext>
            </a:extLst>
          </p:cNvPr>
          <p:cNvSpPr txBox="1">
            <a:spLocks/>
          </p:cNvSpPr>
          <p:nvPr/>
        </p:nvSpPr>
        <p:spPr>
          <a:xfrm>
            <a:off x="604434" y="1346519"/>
            <a:ext cx="11224710" cy="4925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dirty="0"/>
              <a:t>Web sitesi kısaca internet ağında bulunan grafik tasarım ve web yazılım dilleriyle şekillendirilmiş bir tanıtım ve paylaşım biçimidir [1].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sz="1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dirty="0">
                <a:highlight>
                  <a:srgbClr val="FFFF00"/>
                </a:highlight>
              </a:rPr>
              <a:t>World Wide Web  </a:t>
            </a:r>
            <a:r>
              <a:rPr lang="tr-TR" sz="2400" dirty="0"/>
              <a:t>kısaca (</a:t>
            </a:r>
            <a:r>
              <a:rPr lang="tr-TR" sz="2400" dirty="0">
                <a:highlight>
                  <a:srgbClr val="00FF00"/>
                </a:highlight>
              </a:rPr>
              <a:t>www</a:t>
            </a:r>
            <a:r>
              <a:rPr lang="tr-TR" sz="2400" dirty="0"/>
              <a:t> veya “</a:t>
            </a:r>
            <a:r>
              <a:rPr lang="tr-TR" sz="2400" dirty="0">
                <a:highlight>
                  <a:srgbClr val="00FF00"/>
                </a:highlight>
              </a:rPr>
              <a:t>Web</a:t>
            </a:r>
            <a:r>
              <a:rPr lang="tr-TR" sz="2400" dirty="0"/>
              <a:t>”) İnternet üzerinde yayınlanan birbirleriyle bağlantılı hiper-metin dokümanlardan oluşan bir bilgi sistemidir.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sz="1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dirty="0"/>
              <a:t>Web üzerindeki  her bir dokümana </a:t>
            </a:r>
            <a:r>
              <a:rPr lang="tr-TR" sz="2400" dirty="0">
                <a:solidFill>
                  <a:srgbClr val="FF0000"/>
                </a:solidFill>
              </a:rPr>
              <a:t>Web sayfası </a:t>
            </a:r>
            <a:r>
              <a:rPr lang="tr-TR" sz="2400" dirty="0"/>
              <a:t>denir.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dirty="0"/>
              <a:t>Web sayfalarının oluşturduğu topluluğa “</a:t>
            </a:r>
            <a:r>
              <a:rPr lang="tr-TR" sz="2400" dirty="0">
                <a:solidFill>
                  <a:srgbClr val="FF0000"/>
                </a:solidFill>
              </a:rPr>
              <a:t>web sitesi</a:t>
            </a:r>
            <a:r>
              <a:rPr lang="tr-TR" sz="2400" dirty="0"/>
              <a:t>” denir. Web siteleri ağırlıklı olarak http ve https protokollerini kullanırlar [5].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dirty="0">
                <a:highlight>
                  <a:srgbClr val="FFFF00"/>
                </a:highlight>
              </a:rPr>
              <a:t>Ö</a:t>
            </a:r>
            <a:r>
              <a:rPr lang="sv-SE" sz="2400" dirty="0">
                <a:highlight>
                  <a:srgbClr val="FFFF00"/>
                </a:highlight>
              </a:rPr>
              <a:t>rnek</a:t>
            </a:r>
            <a:r>
              <a:rPr lang="sv-SE" sz="2400" dirty="0"/>
              <a:t> : </a:t>
            </a:r>
            <a:r>
              <a:rPr lang="sv-SE" sz="2400" dirty="0">
                <a:hlinkClick r:id="rId2"/>
              </a:rPr>
              <a:t>https://google.com.tr</a:t>
            </a:r>
            <a:r>
              <a:rPr lang="tr-TR" sz="2400" dirty="0"/>
              <a:t> </a:t>
            </a:r>
            <a:r>
              <a:rPr lang="sv-SE" sz="2400" dirty="0"/>
              <a:t>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233874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A3C97-E356-4FF9-AED5-879B8F99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Web nedir? Web sitesi nedir?</a:t>
            </a:r>
          </a:p>
        </p:txBody>
      </p:sp>
      <p:sp>
        <p:nvSpPr>
          <p:cNvPr id="19" name="Content Placeholder Step 1" descr="Select the 3D Model on the right, then go to Animations &gt; Turntable&#10;Hint: Effect Options gives you even more options for Turntable.&#10;">
            <a:extLst>
              <a:ext uri="{FF2B5EF4-FFF2-40B4-BE49-F238E27FC236}">
                <a16:creationId xmlns:a16="http://schemas.microsoft.com/office/drawing/2014/main" id="{535DE4CE-1611-4F31-9834-FA4E866E52DF}"/>
              </a:ext>
            </a:extLst>
          </p:cNvPr>
          <p:cNvSpPr txBox="1">
            <a:spLocks/>
          </p:cNvSpPr>
          <p:nvPr/>
        </p:nvSpPr>
        <p:spPr>
          <a:xfrm>
            <a:off x="604434" y="1484070"/>
            <a:ext cx="11224710" cy="4925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dirty="0"/>
              <a:t>Bilgisayarlarımızda web sitelerini veya web sayfalarını görüntüleyen uygulamalara Web tarayıcısı denir. Şu dönemde en popülerleri Chrome, Firefox, Opera, Explorer [5].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sz="24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400" dirty="0"/>
              <a:t>Benzersiz bir alan adınız olmalı (</a:t>
            </a:r>
            <a:r>
              <a:rPr lang="tr-TR" sz="2400" dirty="0">
                <a:highlight>
                  <a:srgbClr val="FFFF00"/>
                </a:highlight>
              </a:rPr>
              <a:t>Domain</a:t>
            </a:r>
            <a:r>
              <a:rPr lang="tr-TR" sz="2400" dirty="0"/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400" dirty="0"/>
              <a:t>Bir yayın hizmetiniz olmalı (</a:t>
            </a:r>
            <a:r>
              <a:rPr lang="tr-TR" sz="2400" dirty="0">
                <a:highlight>
                  <a:srgbClr val="FFFF00"/>
                </a:highlight>
              </a:rPr>
              <a:t>Hosting</a:t>
            </a:r>
            <a:r>
              <a:rPr lang="tr-TR" sz="2400" dirty="0"/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400" dirty="0"/>
              <a:t>Tasarım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400" dirty="0"/>
              <a:t>Yazılım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49533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A3C97-E356-4FF9-AED5-879B8F99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407684"/>
            <a:ext cx="10983132" cy="74776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b="1" dirty="0">
                <a:solidFill>
                  <a:srgbClr val="FF0000"/>
                </a:solidFill>
              </a:rPr>
              <a:t>Bir web sitesi için neler gereklidir?</a:t>
            </a:r>
          </a:p>
        </p:txBody>
      </p:sp>
      <p:sp>
        <p:nvSpPr>
          <p:cNvPr id="19" name="Content Placeholder Step 1" descr="Select the 3D Model on the right, then go to Animations &gt; Turntable&#10;Hint: Effect Options gives you even more options for Turntable.&#10;">
            <a:extLst>
              <a:ext uri="{FF2B5EF4-FFF2-40B4-BE49-F238E27FC236}">
                <a16:creationId xmlns:a16="http://schemas.microsoft.com/office/drawing/2014/main" id="{535DE4CE-1611-4F31-9834-FA4E866E52DF}"/>
              </a:ext>
            </a:extLst>
          </p:cNvPr>
          <p:cNvSpPr txBox="1">
            <a:spLocks/>
          </p:cNvSpPr>
          <p:nvPr/>
        </p:nvSpPr>
        <p:spPr>
          <a:xfrm>
            <a:off x="604434" y="1292999"/>
            <a:ext cx="11224710" cy="4925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dirty="0">
                <a:solidFill>
                  <a:srgbClr val="FF0000"/>
                </a:solidFill>
                <a:highlight>
                  <a:srgbClr val="FFFF00"/>
                </a:highlight>
              </a:rPr>
              <a:t>Domain (Alan Adı)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dirty="0"/>
              <a:t>Bir web sitesine ait IP adresine ulaşmak ve sunucuya erişmek için IP adresini ezberlemek yeri kolayca ismini yazarak ulaşımını sağlamak için geliştirmiş sistemdir[5].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sz="1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dirty="0">
                <a:solidFill>
                  <a:srgbClr val="FF0000"/>
                </a:solidFill>
                <a:highlight>
                  <a:srgbClr val="FFFF00"/>
                </a:highlight>
              </a:rPr>
              <a:t>Hosting (Barındırma Alanı)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dirty="0">
                <a:solidFill>
                  <a:srgbClr val="222222"/>
                </a:solidFill>
                <a:latin typeface="Segoe UI (Body)"/>
              </a:rPr>
              <a:t>Kısaca web sitenize ait dosyaları saklayan ve internet kullanıcılarının erişimine sunan bu bilgisayarlara web sunucusu (web server), bu veri saklama ve yayınlama işlemine de web </a:t>
            </a:r>
            <a:r>
              <a:rPr lang="tr-TR" sz="2400" b="1" dirty="0">
                <a:solidFill>
                  <a:srgbClr val="222222"/>
                </a:solidFill>
                <a:highlight>
                  <a:srgbClr val="FFFF00"/>
                </a:highlight>
                <a:latin typeface="Segoe UI (Body)"/>
              </a:rPr>
              <a:t>hosting</a:t>
            </a:r>
            <a:r>
              <a:rPr lang="tr-TR" sz="2400" dirty="0">
                <a:solidFill>
                  <a:srgbClr val="222222"/>
                </a:solidFill>
                <a:latin typeface="Segoe UI (Body)"/>
              </a:rPr>
              <a:t> denir. Bir web </a:t>
            </a:r>
            <a:r>
              <a:rPr lang="tr-TR" sz="2400" b="1" dirty="0">
                <a:solidFill>
                  <a:srgbClr val="222222"/>
                </a:solidFill>
                <a:highlight>
                  <a:srgbClr val="FFFF00"/>
                </a:highlight>
                <a:latin typeface="Segoe UI (Body)"/>
              </a:rPr>
              <a:t>hosting alan</a:t>
            </a:r>
            <a:r>
              <a:rPr lang="tr-TR" sz="2400" dirty="0">
                <a:solidFill>
                  <a:srgbClr val="222222"/>
                </a:solidFill>
                <a:highlight>
                  <a:srgbClr val="FFFF00"/>
                </a:highlight>
                <a:latin typeface="Segoe UI (Body)"/>
              </a:rPr>
              <a:t> </a:t>
            </a:r>
            <a:r>
              <a:rPr lang="tr-TR" sz="2400" dirty="0">
                <a:solidFill>
                  <a:srgbClr val="222222"/>
                </a:solidFill>
                <a:latin typeface="Segoe UI (Body)"/>
              </a:rPr>
              <a:t>kiralanması ile başka hizmetleride aynı zamanda genellikle almış olursunuz [6].</a:t>
            </a:r>
            <a:endParaRPr lang="tr-TR" sz="2400" dirty="0">
              <a:solidFill>
                <a:srgbClr val="FF0000"/>
              </a:solidFill>
              <a:highlight>
                <a:srgbClr val="FFFF00"/>
              </a:highlight>
              <a:latin typeface="Segoe UI (Body)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51074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A3C97-E356-4FF9-AED5-879B8F99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Web Sitesi Çeşitleri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Content Placeholder Step 1" descr="Select the 3D Model on the right, then go to Animations &gt; Turntable&#10;Hint: Effect Options gives you even more options for Turntable.&#10;">
            <a:extLst>
              <a:ext uri="{FF2B5EF4-FFF2-40B4-BE49-F238E27FC236}">
                <a16:creationId xmlns:a16="http://schemas.microsoft.com/office/drawing/2014/main" id="{535DE4CE-1611-4F31-9834-FA4E866E52DF}"/>
              </a:ext>
            </a:extLst>
          </p:cNvPr>
          <p:cNvSpPr txBox="1">
            <a:spLocks/>
          </p:cNvSpPr>
          <p:nvPr/>
        </p:nvSpPr>
        <p:spPr>
          <a:xfrm>
            <a:off x="604434" y="1484070"/>
            <a:ext cx="11224710" cy="4925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Web </a:t>
            </a:r>
            <a:r>
              <a:rPr lang="en-US" sz="2400" dirty="0" err="1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siteleri</a:t>
            </a:r>
            <a:r>
              <a:rPr lang="en-US" sz="2400" dirty="0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tasarım</a:t>
            </a:r>
            <a:r>
              <a:rPr lang="en-US" sz="2400" dirty="0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yazılım</a:t>
            </a:r>
            <a:r>
              <a:rPr lang="en-US" sz="2400" dirty="0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ve</a:t>
            </a:r>
            <a:r>
              <a:rPr lang="en-US" sz="2400" dirty="0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programlamasına</a:t>
            </a:r>
            <a:r>
              <a:rPr lang="en-US" sz="2400" dirty="0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göre</a:t>
            </a:r>
            <a:r>
              <a:rPr lang="en-US" sz="2400" dirty="0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highlight>
                  <a:srgbClr val="FFFF00"/>
                </a:highlight>
                <a:latin typeface="Segoe UI (Body)"/>
                <a:cs typeface="Segoe UI Semibold" panose="020B0702040204020203" pitchFamily="34" charset="0"/>
              </a:rPr>
              <a:t>statik</a:t>
            </a:r>
            <a:r>
              <a:rPr lang="en-US" sz="2400" dirty="0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ve</a:t>
            </a:r>
            <a:r>
              <a:rPr lang="en-US" sz="2400" dirty="0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highlight>
                  <a:srgbClr val="FFFF00"/>
                </a:highlight>
                <a:latin typeface="Segoe UI (Body)"/>
                <a:cs typeface="Segoe UI Semibold" panose="020B0702040204020203" pitchFamily="34" charset="0"/>
              </a:rPr>
              <a:t>dinamik</a:t>
            </a:r>
            <a:r>
              <a:rPr lang="en-US" sz="2400" dirty="0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olmak</a:t>
            </a:r>
            <a:r>
              <a:rPr lang="en-US" sz="2400" dirty="0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üzere</a:t>
            </a:r>
            <a:r>
              <a:rPr lang="en-US" sz="2400" dirty="0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highlight>
                  <a:srgbClr val="FFFF00"/>
                </a:highlight>
                <a:latin typeface="Segoe UI (Body)"/>
                <a:cs typeface="Segoe UI Semibold" panose="020B0702040204020203" pitchFamily="34" charset="0"/>
              </a:rPr>
              <a:t>iki</a:t>
            </a:r>
            <a:r>
              <a:rPr lang="en-US" sz="2400" dirty="0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 ana </a:t>
            </a:r>
            <a:r>
              <a:rPr lang="en-US" sz="2400" dirty="0" err="1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grupta</a:t>
            </a:r>
            <a:r>
              <a:rPr lang="en-US" sz="2400" dirty="0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değerlendirilebilir</a:t>
            </a:r>
            <a:r>
              <a:rPr lang="en-US" sz="2400" dirty="0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. </a:t>
            </a:r>
            <a:endParaRPr lang="tr-TR" sz="2400" dirty="0">
              <a:solidFill>
                <a:schemeClr val="tx1"/>
              </a:solidFill>
              <a:latin typeface="Segoe UI (Body)"/>
              <a:cs typeface="Segoe UI Semibold" panose="020B0702040204020203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dirty="0">
                <a:solidFill>
                  <a:srgbClr val="1F1F1F"/>
                </a:solidFill>
                <a:latin typeface="Segoe UI (Body)"/>
              </a:rPr>
              <a:t>Statik web siteleri ; </a:t>
            </a:r>
            <a:endParaRPr lang="tr-TR" sz="2000" dirty="0">
              <a:solidFill>
                <a:srgbClr val="1F1F1F"/>
              </a:solidFill>
              <a:latin typeface="Segoe UI (Body)"/>
            </a:endParaRPr>
          </a:p>
          <a:p>
            <a:pPr algn="just">
              <a:lnSpc>
                <a:spcPct val="100000"/>
              </a:lnSpc>
            </a:pPr>
            <a:r>
              <a:rPr lang="tr-TR" sz="2000" dirty="0">
                <a:solidFill>
                  <a:srgbClr val="1F1F1F"/>
                </a:solidFill>
                <a:latin typeface="Segoe UI (Body)"/>
              </a:rPr>
              <a:t>HTML,  web sayfalarını oluşturmak için kullanılan standart metin işaretleme dilidir.</a:t>
            </a:r>
          </a:p>
          <a:p>
            <a:pPr algn="just">
              <a:lnSpc>
                <a:spcPct val="100000"/>
              </a:lnSpc>
            </a:pPr>
            <a:r>
              <a:rPr lang="tr-TR" sz="2000" dirty="0">
                <a:solidFill>
                  <a:srgbClr val="1F1F1F"/>
                </a:solidFill>
                <a:latin typeface="Segoe UI (Body)"/>
              </a:rPr>
              <a:t>XHTML, Genişletilebilir Büyütülmüş Metin İşaretleme Dili</a:t>
            </a:r>
          </a:p>
          <a:p>
            <a:pPr algn="just">
              <a:lnSpc>
                <a:spcPct val="100000"/>
              </a:lnSpc>
            </a:pPr>
            <a:r>
              <a:rPr lang="tr-TR" sz="2000" dirty="0">
                <a:solidFill>
                  <a:srgbClr val="1F1F1F"/>
                </a:solidFill>
                <a:latin typeface="Segoe UI (Body)"/>
              </a:rPr>
              <a:t>CSS, HTML’e ek olarak metin ve format biçimlendirme alanında fazladan olanaklar sunan bir Web teknolojisidir.</a:t>
            </a:r>
          </a:p>
          <a:p>
            <a:pPr algn="just">
              <a:lnSpc>
                <a:spcPct val="100000"/>
              </a:lnSpc>
            </a:pPr>
            <a:r>
              <a:rPr lang="tr-TR" sz="2000" dirty="0">
                <a:solidFill>
                  <a:srgbClr val="1F1F1F"/>
                </a:solidFill>
                <a:latin typeface="Segoe UI (Body)"/>
              </a:rPr>
              <a:t>SWF, Flash (animasyon) uygulama formatıdır.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D2472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552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A3C97-E356-4FF9-AED5-879B8F99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Web Sitesinin Çeşitleri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Content Placeholder Step 1" descr="Select the 3D Model on the right, then go to Animations &gt; Turntable&#10;Hint: Effect Options gives you even more options for Turntable.&#10;">
            <a:extLst>
              <a:ext uri="{FF2B5EF4-FFF2-40B4-BE49-F238E27FC236}">
                <a16:creationId xmlns:a16="http://schemas.microsoft.com/office/drawing/2014/main" id="{535DE4CE-1611-4F31-9834-FA4E866E52DF}"/>
              </a:ext>
            </a:extLst>
          </p:cNvPr>
          <p:cNvSpPr txBox="1">
            <a:spLocks/>
          </p:cNvSpPr>
          <p:nvPr/>
        </p:nvSpPr>
        <p:spPr>
          <a:xfrm>
            <a:off x="604434" y="1484070"/>
            <a:ext cx="11224710" cy="4925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Web </a:t>
            </a:r>
            <a:r>
              <a:rPr lang="en-US" sz="2400" dirty="0" err="1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siteleri</a:t>
            </a:r>
            <a:r>
              <a:rPr lang="en-US" sz="2400" dirty="0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tasarım</a:t>
            </a:r>
            <a:r>
              <a:rPr lang="en-US" sz="2400" dirty="0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yazılım</a:t>
            </a:r>
            <a:r>
              <a:rPr lang="en-US" sz="2400" dirty="0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ve</a:t>
            </a:r>
            <a:r>
              <a:rPr lang="en-US" sz="2400" dirty="0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programlamasına</a:t>
            </a:r>
            <a:r>
              <a:rPr lang="en-US" sz="2400" dirty="0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göre</a:t>
            </a:r>
            <a:r>
              <a:rPr lang="en-US" sz="2400" dirty="0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highlight>
                  <a:srgbClr val="FFFF00"/>
                </a:highlight>
                <a:latin typeface="Segoe UI (Body)"/>
                <a:cs typeface="Segoe UI Semibold" panose="020B0702040204020203" pitchFamily="34" charset="0"/>
              </a:rPr>
              <a:t>statik</a:t>
            </a:r>
            <a:r>
              <a:rPr lang="en-US" sz="2400" dirty="0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ve</a:t>
            </a:r>
            <a:r>
              <a:rPr lang="en-US" sz="2400" dirty="0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highlight>
                  <a:srgbClr val="FFFF00"/>
                </a:highlight>
                <a:latin typeface="Segoe UI (Body)"/>
                <a:cs typeface="Segoe UI Semibold" panose="020B0702040204020203" pitchFamily="34" charset="0"/>
              </a:rPr>
              <a:t>dinamik</a:t>
            </a:r>
            <a:r>
              <a:rPr lang="en-US" sz="2400" dirty="0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olmak</a:t>
            </a:r>
            <a:r>
              <a:rPr lang="en-US" sz="2400" dirty="0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üzere</a:t>
            </a:r>
            <a:r>
              <a:rPr lang="en-US" sz="2400" dirty="0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highlight>
                  <a:srgbClr val="FFFF00"/>
                </a:highlight>
                <a:latin typeface="Segoe UI (Body)"/>
                <a:cs typeface="Segoe UI Semibold" panose="020B0702040204020203" pitchFamily="34" charset="0"/>
              </a:rPr>
              <a:t>iki</a:t>
            </a:r>
            <a:r>
              <a:rPr lang="en-US" sz="2400" dirty="0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 ana </a:t>
            </a:r>
            <a:r>
              <a:rPr lang="en-US" sz="2400" dirty="0" err="1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grupta</a:t>
            </a:r>
            <a:r>
              <a:rPr lang="en-US" sz="2400" dirty="0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değerlendirilebilir</a:t>
            </a:r>
            <a:r>
              <a:rPr lang="en-US" sz="2400" dirty="0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. </a:t>
            </a:r>
            <a:endParaRPr lang="tr-TR" sz="2400" dirty="0">
              <a:solidFill>
                <a:schemeClr val="tx1"/>
              </a:solidFill>
              <a:latin typeface="Segoe UI (Body)"/>
              <a:cs typeface="Segoe UI Semibold" panose="020B0702040204020203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sz="2400" dirty="0">
              <a:solidFill>
                <a:schemeClr val="tx1"/>
              </a:solidFill>
              <a:latin typeface="Segoe UI (Body)"/>
              <a:cs typeface="Segoe UI Semibold" panose="020B0702040204020203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dirty="0">
                <a:solidFill>
                  <a:srgbClr val="1F1F1F"/>
                </a:solidFill>
                <a:latin typeface="Segoe UI (Body)"/>
              </a:rPr>
              <a:t>ASP, PHP, .NET gibi programlama dilleriyle hazırlanmış ve bir veritabanına bağlanmış web sitelerine ” </a:t>
            </a:r>
            <a:r>
              <a:rPr lang="tr-TR" sz="2000" b="1" dirty="0">
                <a:solidFill>
                  <a:srgbClr val="1F1F1F"/>
                </a:solidFill>
                <a:latin typeface="Segoe UI (Body)"/>
              </a:rPr>
              <a:t>dinamik web sitesi ” </a:t>
            </a:r>
            <a:r>
              <a:rPr lang="tr-TR" sz="2000" dirty="0">
                <a:solidFill>
                  <a:srgbClr val="1F1F1F"/>
                </a:solidFill>
                <a:latin typeface="Segoe UI (Body)"/>
              </a:rPr>
              <a:t>denir. Bu programlama dillerinde hazırlanan kodlamalarda bir veritabanına komutlar verilir.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sz="2000" dirty="0">
              <a:solidFill>
                <a:srgbClr val="1F1F1F"/>
              </a:solidFill>
              <a:latin typeface="Segoe UI (Body)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tr-TR" sz="2000" b="1" dirty="0">
                <a:solidFill>
                  <a:srgbClr val="1F1F1F"/>
                </a:solidFill>
                <a:latin typeface="Segoe UI (Body)"/>
              </a:rPr>
              <a:t>Statik mi yoksa dinamik site mi tercih etmeli?</a:t>
            </a:r>
            <a:endParaRPr lang="tr-TR" sz="2000" dirty="0">
              <a:solidFill>
                <a:srgbClr val="1F1F1F"/>
              </a:solidFill>
              <a:latin typeface="Segoe UI (Body)"/>
            </a:endParaRPr>
          </a:p>
          <a:p>
            <a:pPr algn="just">
              <a:lnSpc>
                <a:spcPct val="100000"/>
              </a:lnSpc>
            </a:pPr>
            <a:r>
              <a:rPr lang="tr-TR" sz="2000" dirty="0">
                <a:solidFill>
                  <a:srgbClr val="1F1F1F"/>
                </a:solidFill>
                <a:latin typeface="Segoe UI (Body)"/>
              </a:rPr>
              <a:t>Aslında günümüzde statik site kalmadı diyebiliriz. Çünkü artık her kurum, firma hatta blog bile kolayca güncelleme yapacağı yönetim panellerine ihtiyaç duyuyor.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D2472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720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A3C97-E356-4FF9-AED5-879B8F99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Web Sitesinin Çeşitleri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Content Placeholder Step 1" descr="Select the 3D Model on the right, then go to Animations &gt; Turntable&#10;Hint: Effect Options gives you even more options for Turntable.&#10;">
            <a:extLst>
              <a:ext uri="{FF2B5EF4-FFF2-40B4-BE49-F238E27FC236}">
                <a16:creationId xmlns:a16="http://schemas.microsoft.com/office/drawing/2014/main" id="{535DE4CE-1611-4F31-9834-FA4E866E52DF}"/>
              </a:ext>
            </a:extLst>
          </p:cNvPr>
          <p:cNvSpPr txBox="1">
            <a:spLocks/>
          </p:cNvSpPr>
          <p:nvPr/>
        </p:nvSpPr>
        <p:spPr>
          <a:xfrm>
            <a:off x="604434" y="1484070"/>
            <a:ext cx="11224710" cy="4925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Bu </a:t>
            </a:r>
            <a:r>
              <a:rPr lang="en-US" sz="2400" dirty="0" err="1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iki</a:t>
            </a:r>
            <a:r>
              <a:rPr lang="en-US" sz="2400" dirty="0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 ana </a:t>
            </a:r>
            <a:r>
              <a:rPr lang="en-US" sz="2400" dirty="0" err="1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gruptaki</a:t>
            </a:r>
            <a:r>
              <a:rPr lang="en-US" sz="2400" dirty="0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 web </a:t>
            </a:r>
            <a:r>
              <a:rPr lang="en-US" sz="2400" dirty="0" err="1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sitelerin</a:t>
            </a:r>
            <a:r>
              <a:rPr lang="en-US" sz="2400" dirty="0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çeşitleri</a:t>
            </a:r>
            <a:r>
              <a:rPr lang="en-US" sz="2400" dirty="0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ise</a:t>
            </a:r>
            <a:r>
              <a:rPr lang="en-US" sz="2400" dirty="0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ilgili</a:t>
            </a:r>
            <a:r>
              <a:rPr lang="en-US" sz="2400" dirty="0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sitenin</a:t>
            </a:r>
            <a:r>
              <a:rPr lang="en-US" sz="2400" dirty="0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 </a:t>
            </a:r>
            <a:r>
              <a:rPr lang="tr-TR" sz="2400" dirty="0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içeeiğine</a:t>
            </a:r>
            <a:r>
              <a:rPr lang="en-US" sz="2400" dirty="0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göre</a:t>
            </a:r>
            <a:r>
              <a:rPr lang="en-US" sz="2400" dirty="0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değerlendirilmektedir</a:t>
            </a:r>
            <a:r>
              <a:rPr lang="tr-TR" sz="2400" dirty="0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 [3]</a:t>
            </a:r>
            <a:r>
              <a:rPr lang="en-US" sz="2400" dirty="0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.</a:t>
            </a:r>
            <a:endParaRPr lang="tr-TR" sz="2400" dirty="0">
              <a:solidFill>
                <a:schemeClr val="tx1"/>
              </a:solidFill>
              <a:latin typeface="Segoe UI (Body)"/>
              <a:cs typeface="Segoe UI Semibold" panose="020B0702040204020203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sz="16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dirty="0"/>
              <a:t>Kurumsal web siteleri: </a:t>
            </a:r>
            <a:r>
              <a:rPr lang="tr-TR" sz="1800" dirty="0"/>
              <a:t>Firma ürün/hizmet tanıtım siteleri.</a:t>
            </a:r>
            <a:br>
              <a:rPr lang="tr-TR" sz="1800" dirty="0"/>
            </a:br>
            <a:r>
              <a:rPr lang="tr-TR" sz="1800" b="1" dirty="0"/>
              <a:t>E-ticaret siteleri: </a:t>
            </a:r>
            <a:r>
              <a:rPr lang="tr-TR" sz="1800" dirty="0"/>
              <a:t>B2B, B2C, C2C satış siteleri.</a:t>
            </a:r>
            <a:br>
              <a:rPr lang="tr-TR" sz="1800" dirty="0"/>
            </a:br>
            <a:r>
              <a:rPr lang="tr-TR" sz="1800" b="1" dirty="0"/>
              <a:t>Rezervasyon siteleri: </a:t>
            </a:r>
            <a:r>
              <a:rPr lang="tr-TR" sz="1800" dirty="0"/>
              <a:t>Hotel, restoran vb. siteler.</a:t>
            </a:r>
            <a:br>
              <a:rPr lang="tr-TR" sz="1800" dirty="0"/>
            </a:br>
            <a:r>
              <a:rPr lang="tr-TR" sz="1800" b="1" dirty="0"/>
              <a:t>Kişisel siteler: </a:t>
            </a:r>
            <a:r>
              <a:rPr lang="tr-TR" sz="1800" dirty="0"/>
              <a:t>Kişi tanıtım ve CV siteleri.</a:t>
            </a:r>
            <a:br>
              <a:rPr lang="tr-TR" sz="1800" dirty="0"/>
            </a:br>
            <a:r>
              <a:rPr lang="tr-TR" sz="1800" b="1" dirty="0"/>
              <a:t>İlan/emlak siteleri: </a:t>
            </a:r>
            <a:r>
              <a:rPr lang="tr-TR" sz="1800" dirty="0"/>
              <a:t>Konut, araba, iş arama ve bulma siteleri.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dirty="0"/>
              <a:t>Haber siteleri: </a:t>
            </a:r>
            <a:r>
              <a:rPr lang="tr-TR" sz="1800" dirty="0"/>
              <a:t>Anlık, günlük, güncel olayların aktarıldığı siteler.</a:t>
            </a:r>
            <a:br>
              <a:rPr lang="tr-TR" sz="1800" dirty="0"/>
            </a:br>
            <a:r>
              <a:rPr lang="tr-TR" sz="1800" b="1" dirty="0"/>
              <a:t>Portal siteler: </a:t>
            </a:r>
            <a:r>
              <a:rPr lang="tr-TR" sz="1800" dirty="0"/>
              <a:t>Turizm, sağlık vb. özel bir amaca hizmet eden fonksiyonel siteler.</a:t>
            </a:r>
            <a:br>
              <a:rPr lang="tr-TR" sz="1800" dirty="0"/>
            </a:br>
            <a:r>
              <a:rPr lang="tr-TR" sz="1800" b="1" dirty="0"/>
              <a:t>Mobil siteler: </a:t>
            </a:r>
            <a:r>
              <a:rPr lang="tr-TR" sz="1800" dirty="0"/>
              <a:t>Mobil kullanıcılarına özel hazırlanan site ve uygulamalar.</a:t>
            </a:r>
            <a:endParaRPr lang="en-US" sz="1800" dirty="0">
              <a:solidFill>
                <a:srgbClr val="D2472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786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A3C97-E356-4FF9-AED5-879B8F99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Web Sitesi ne İşe Yarar?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Content Placeholder Step 1" descr="Select the 3D Model on the right, then go to Animations &gt; Turntable&#10;Hint: Effect Options gives you even more options for Turntable.&#10;">
            <a:extLst>
              <a:ext uri="{FF2B5EF4-FFF2-40B4-BE49-F238E27FC236}">
                <a16:creationId xmlns:a16="http://schemas.microsoft.com/office/drawing/2014/main" id="{535DE4CE-1611-4F31-9834-FA4E866E52DF}"/>
              </a:ext>
            </a:extLst>
          </p:cNvPr>
          <p:cNvSpPr txBox="1">
            <a:spLocks/>
          </p:cNvSpPr>
          <p:nvPr/>
        </p:nvSpPr>
        <p:spPr>
          <a:xfrm>
            <a:off x="604434" y="1402182"/>
            <a:ext cx="11224710" cy="4925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cs typeface="Segoe UI Semibold" panose="020B0702040204020203" pitchFamily="34" charset="0"/>
              </a:rPr>
              <a:t>Web siteleri tüm faaliyetlerimizi, ürün ve hizmetlerimizi hedef kitlemize istediğimiz gibi iletmemizi sağlar; doğru ve güncel bilgi kaynağıdır; bizlere zaman, prestij kazandırmaya yarar [3].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sz="400" dirty="0">
              <a:solidFill>
                <a:prstClr val="black">
                  <a:lumMod val="75000"/>
                  <a:lumOff val="25000"/>
                </a:prstClr>
              </a:solidFill>
              <a:cs typeface="Segoe UI Semibold" panose="020B0702040204020203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cs typeface="Segoe UI Semibold" panose="020B0702040204020203" pitchFamily="34" charset="0"/>
              </a:rPr>
              <a:t>• Web sitesi hizmeti firma ya da markanın istek ve ihtiyaçlarının karşılanmasına yöneliktir.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cs typeface="Segoe UI Semibold" panose="020B0702040204020203" pitchFamily="34" charset="0"/>
              </a:rPr>
              <a:t>• Web sayfası 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highlight>
                  <a:srgbClr val="FFFF00"/>
                </a:highlight>
                <a:cs typeface="Segoe UI Semibold" panose="020B0702040204020203" pitchFamily="34" charset="0"/>
              </a:rPr>
              <a:t>ürünler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cs typeface="Segoe UI Semibold" panose="020B0702040204020203" pitchFamily="34" charset="0"/>
              </a:rPr>
              <a:t>, 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highlight>
                  <a:srgbClr val="FFFF00"/>
                </a:highlight>
                <a:cs typeface="Segoe UI Semibold" panose="020B0702040204020203" pitchFamily="34" charset="0"/>
              </a:rPr>
              <a:t>hizmetler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cs typeface="Segoe UI Semibold" panose="020B0702040204020203" pitchFamily="34" charset="0"/>
              </a:rPr>
              <a:t> ve 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highlight>
                  <a:srgbClr val="FFFF00"/>
                </a:highlight>
                <a:cs typeface="Segoe UI Semibold" panose="020B0702040204020203" pitchFamily="34" charset="0"/>
              </a:rPr>
              <a:t>düşüncelerle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cs typeface="Segoe UI Semibold" panose="020B0702040204020203" pitchFamily="34" charset="0"/>
              </a:rPr>
              <a:t> ilgilidir.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cs typeface="Segoe UI Semibold" panose="020B0702040204020203" pitchFamily="34" charset="0"/>
              </a:rPr>
              <a:t>• Web tasarım 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highlight>
                  <a:srgbClr val="FFFF00"/>
                </a:highlight>
                <a:cs typeface="Segoe UI Semibold" panose="020B0702040204020203" pitchFamily="34" charset="0"/>
              </a:rPr>
              <a:t>doğru hedef kitlesine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cs typeface="Segoe UI Semibold" panose="020B0702040204020203" pitchFamily="34" charset="0"/>
              </a:rPr>
              <a:t> hitap etmelidir.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cs typeface="Segoe UI Semibold" panose="020B0702040204020203" pitchFamily="34" charset="0"/>
              </a:rPr>
              <a:t>• Web site 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highlight>
                  <a:srgbClr val="FFFF00"/>
                </a:highlight>
                <a:cs typeface="Segoe UI Semibold" panose="020B0702040204020203" pitchFamily="34" charset="0"/>
              </a:rPr>
              <a:t>konsepti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cs typeface="Segoe UI Semibold" panose="020B0702040204020203" pitchFamily="34" charset="0"/>
              </a:rPr>
              <a:t>, sürekli değişen rekabet koşullarında yerine getirilir.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cs typeface="Segoe UI Semibold" panose="020B0702040204020203" pitchFamily="34" charset="0"/>
              </a:rPr>
              <a:t>• Website tasarımı 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highlight>
                  <a:srgbClr val="FFFF00"/>
                </a:highlight>
                <a:cs typeface="Segoe UI Semibold" panose="020B0702040204020203" pitchFamily="34" charset="0"/>
              </a:rPr>
              <a:t>kurumsal kimliğinizin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cs typeface="Segoe UI Semibold" panose="020B0702040204020203" pitchFamily="34" charset="0"/>
              </a:rPr>
              <a:t> aynasıdır.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8178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DD50C931-9A07-4896-B27A-F4A3BB5D1CAA}"/>
  <p:tag name="ISPRING_RESOURCE_FOLDER" val="C:\Users\RV\Desktop\UZEBIM_Section-1\"/>
  <p:tag name="ISPRING_PRESENTATION_PATH" val="C:\Users\RV\Desktop\UZEBIM_Section-1.pptx"/>
  <p:tag name="ISPRING_PROJECT_VERSION" val="9.3"/>
  <p:tag name="ISPRING_PROJECT_FOLDER_UPDATED" val="1"/>
  <p:tag name="ISPRING_SCREEN_RECS_UPDATED" val="C:\Users\RV\Desktop\UZEBIM_Section-1\"/>
</p:tagLst>
</file>

<file path=ppt/theme/theme1.xml><?xml version="1.0" encoding="utf-8"?>
<a:theme xmlns:a="http://schemas.openxmlformats.org/drawingml/2006/main" name="Get Started with 3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marL="0" indent="0" algn="l">
          <a:lnSpc>
            <a:spcPts val="1800"/>
          </a:lnSpc>
          <a:spcAft>
            <a:spcPts val="600"/>
          </a:spcAft>
          <a:buNone/>
          <a:defRPr sz="1200" dirty="0" smtClean="0">
            <a:solidFill>
              <a:prstClr val="black">
                <a:lumMod val="75000"/>
                <a:lumOff val="25000"/>
              </a:prstClr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8EDB72CA-256D-4730-859A-BD655CF0121B}" vid="{7732A1E2-A4F7-4BC8-A422-5F726110F5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6e0ed944f324437a1628d920c25a1c7c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edbd56de57fb331bd1e5e8af7e1d85f1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A56FF6-92BD-46DE-9059-01B9F08E88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90717D-CB20-4004-8DD0-01756D9D039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BC1FB2F3-BD0B-41F1-AA2B-BF829FD966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{BCB94085-F733-4AB8-8DD9-286A1C9A7DCD}tf16411177</Template>
  <TotalTime>0</TotalTime>
  <Words>920</Words>
  <Application>Microsoft Office PowerPoint</Application>
  <PresentationFormat>Widescreen</PresentationFormat>
  <Paragraphs>88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Segoe UI</vt:lpstr>
      <vt:lpstr>Segoe UI (Body)</vt:lpstr>
      <vt:lpstr>Segoe UI Light</vt:lpstr>
      <vt:lpstr>Segoe UI Light (Headings)</vt:lpstr>
      <vt:lpstr>Segoe UI Semibold</vt:lpstr>
      <vt:lpstr>Wingdings</vt:lpstr>
      <vt:lpstr>Get Started with 3D</vt:lpstr>
      <vt:lpstr>#Bölüm 1</vt:lpstr>
      <vt:lpstr>Konu Başlıkları</vt:lpstr>
      <vt:lpstr>Web nedir? Web sitesi nedir?</vt:lpstr>
      <vt:lpstr>Web nedir? Web sitesi nedir?</vt:lpstr>
      <vt:lpstr>Bir web sitesi için neler gereklidir?</vt:lpstr>
      <vt:lpstr>Web Sitesi Çeşitleri</vt:lpstr>
      <vt:lpstr>Web Sitesinin Çeşitleri</vt:lpstr>
      <vt:lpstr>Web Sitesinin Çeşitleri</vt:lpstr>
      <vt:lpstr>Web Sitesi ne İşe Yarar?</vt:lpstr>
      <vt:lpstr>2019 İlk 20 Ülke</vt:lpstr>
      <vt:lpstr>Türkiye'de kurulan ilk web sitesi?</vt:lpstr>
      <vt:lpstr>Makale Okuma</vt:lpstr>
      <vt:lpstr>Bölüm Sonu</vt:lpstr>
      <vt:lpstr>Referanslar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2020-02-25T05:39:55Z</dcterms:created>
  <dcterms:modified xsi:type="dcterms:W3CDTF">2020-03-12T12:44:45Z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